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24" r:id="rId3"/>
    <p:sldId id="316" r:id="rId4"/>
    <p:sldId id="315" r:id="rId5"/>
    <p:sldId id="317" r:id="rId6"/>
    <p:sldId id="318" r:id="rId7"/>
    <p:sldId id="319" r:id="rId8"/>
    <p:sldId id="320" r:id="rId9"/>
    <p:sldId id="321" r:id="rId10"/>
    <p:sldId id="277" r:id="rId11"/>
    <p:sldId id="282" r:id="rId12"/>
    <p:sldId id="287" r:id="rId13"/>
    <p:sldId id="284" r:id="rId14"/>
    <p:sldId id="261" r:id="rId15"/>
    <p:sldId id="292" r:id="rId16"/>
    <p:sldId id="297" r:id="rId17"/>
    <p:sldId id="270" r:id="rId18"/>
    <p:sldId id="280" r:id="rId19"/>
    <p:sldId id="305" r:id="rId20"/>
    <p:sldId id="303" r:id="rId21"/>
    <p:sldId id="322" r:id="rId22"/>
    <p:sldId id="323"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8730428C-F711-40A9-B5C2-8C3E26FF4C49}" type="datetimeFigureOut">
              <a:rPr lang="tr-TR" smtClean="0"/>
              <a:pPr/>
              <a:t>17.09.2019</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9F74A669-7504-471B-8B70-0334FA5C75C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730428C-F711-40A9-B5C2-8C3E26FF4C49}" type="datetimeFigureOut">
              <a:rPr lang="tr-TR" smtClean="0"/>
              <a:pPr/>
              <a:t>17.09.2019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F74A669-7504-471B-8B70-0334FA5C75C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730428C-F711-40A9-B5C2-8C3E26FF4C49}" type="datetimeFigureOut">
              <a:rPr lang="tr-TR" smtClean="0"/>
              <a:pPr/>
              <a:t>17.09.2019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F74A669-7504-471B-8B70-0334FA5C75C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8730428C-F711-40A9-B5C2-8C3E26FF4C49}" type="datetimeFigureOut">
              <a:rPr lang="tr-TR" smtClean="0"/>
              <a:pPr/>
              <a:t>17.09.2019</a:t>
            </a:fld>
            <a:endParaRPr lang="tr-TR"/>
          </a:p>
        </p:txBody>
      </p:sp>
      <p:sp>
        <p:nvSpPr>
          <p:cNvPr id="9" name="8 Slayt Numarası Yer Tutucusu"/>
          <p:cNvSpPr>
            <a:spLocks noGrp="1"/>
          </p:cNvSpPr>
          <p:nvPr>
            <p:ph type="sldNum" sz="quarter" idx="15"/>
          </p:nvPr>
        </p:nvSpPr>
        <p:spPr/>
        <p:txBody>
          <a:bodyPr rtlCol="0"/>
          <a:lstStyle/>
          <a:p>
            <a:fld id="{9F74A669-7504-471B-8B70-0334FA5C75C2}"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8730428C-F711-40A9-B5C2-8C3E26FF4C49}" type="datetimeFigureOut">
              <a:rPr lang="tr-TR" smtClean="0"/>
              <a:pPr/>
              <a:t>17.09.2019</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9F74A669-7504-471B-8B70-0334FA5C75C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8730428C-F711-40A9-B5C2-8C3E26FF4C49}" type="datetimeFigureOut">
              <a:rPr lang="tr-TR" smtClean="0"/>
              <a:pPr/>
              <a:t>17.09.2019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F74A669-7504-471B-8B70-0334FA5C75C2}"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8730428C-F711-40A9-B5C2-8C3E26FF4C49}" type="datetimeFigureOut">
              <a:rPr lang="tr-TR" smtClean="0"/>
              <a:pPr/>
              <a:t>17.09.2019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F74A669-7504-471B-8B70-0334FA5C75C2}"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8730428C-F711-40A9-B5C2-8C3E26FF4C49}" type="datetimeFigureOut">
              <a:rPr lang="tr-TR" smtClean="0"/>
              <a:pPr/>
              <a:t>17.09.2019</a:t>
            </a:fld>
            <a:endParaRPr lang="tr-TR"/>
          </a:p>
        </p:txBody>
      </p:sp>
      <p:sp>
        <p:nvSpPr>
          <p:cNvPr id="7" name="6 Slayt Numarası Yer Tutucusu"/>
          <p:cNvSpPr>
            <a:spLocks noGrp="1"/>
          </p:cNvSpPr>
          <p:nvPr>
            <p:ph type="sldNum" sz="quarter" idx="11"/>
          </p:nvPr>
        </p:nvSpPr>
        <p:spPr/>
        <p:txBody>
          <a:bodyPr rtlCol="0"/>
          <a:lstStyle/>
          <a:p>
            <a:fld id="{9F74A669-7504-471B-8B70-0334FA5C75C2}"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730428C-F711-40A9-B5C2-8C3E26FF4C49}" type="datetimeFigureOut">
              <a:rPr lang="tr-TR" smtClean="0"/>
              <a:pPr/>
              <a:t>17.09.2019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F74A669-7504-471B-8B70-0334FA5C75C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8730428C-F711-40A9-B5C2-8C3E26FF4C49}" type="datetimeFigureOut">
              <a:rPr lang="tr-TR" smtClean="0"/>
              <a:pPr/>
              <a:t>17.09.2019</a:t>
            </a:fld>
            <a:endParaRPr lang="tr-TR"/>
          </a:p>
        </p:txBody>
      </p:sp>
      <p:sp>
        <p:nvSpPr>
          <p:cNvPr id="22" name="21 Slayt Numarası Yer Tutucusu"/>
          <p:cNvSpPr>
            <a:spLocks noGrp="1"/>
          </p:cNvSpPr>
          <p:nvPr>
            <p:ph type="sldNum" sz="quarter" idx="15"/>
          </p:nvPr>
        </p:nvSpPr>
        <p:spPr/>
        <p:txBody>
          <a:bodyPr rtlCol="0"/>
          <a:lstStyle/>
          <a:p>
            <a:fld id="{9F74A669-7504-471B-8B70-0334FA5C75C2}"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8730428C-F711-40A9-B5C2-8C3E26FF4C49}" type="datetimeFigureOut">
              <a:rPr lang="tr-TR" smtClean="0"/>
              <a:pPr/>
              <a:t>17.09.2019</a:t>
            </a:fld>
            <a:endParaRPr lang="tr-TR"/>
          </a:p>
        </p:txBody>
      </p:sp>
      <p:sp>
        <p:nvSpPr>
          <p:cNvPr id="18" name="17 Slayt Numarası Yer Tutucusu"/>
          <p:cNvSpPr>
            <a:spLocks noGrp="1"/>
          </p:cNvSpPr>
          <p:nvPr>
            <p:ph type="sldNum" sz="quarter" idx="11"/>
          </p:nvPr>
        </p:nvSpPr>
        <p:spPr/>
        <p:txBody>
          <a:bodyPr rtlCol="0"/>
          <a:lstStyle/>
          <a:p>
            <a:fld id="{9F74A669-7504-471B-8B70-0334FA5C75C2}"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730428C-F711-40A9-B5C2-8C3E26FF4C49}" type="datetimeFigureOut">
              <a:rPr lang="tr-TR" smtClean="0"/>
              <a:pPr/>
              <a:t>17.09.2019</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F74A669-7504-471B-8B70-0334FA5C75C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9" name="8 Başlık"/>
          <p:cNvSpPr>
            <a:spLocks noGrp="1"/>
          </p:cNvSpPr>
          <p:nvPr>
            <p:ph type="title"/>
          </p:nvPr>
        </p:nvSpPr>
        <p:spPr>
          <a:xfrm>
            <a:off x="428596" y="476672"/>
            <a:ext cx="8215370" cy="108012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normAutofit/>
          </a:bodyPr>
          <a:lstStyle/>
          <a:p>
            <a:r>
              <a:rPr lang="tr-TR" sz="3200" dirty="0" smtClean="0"/>
              <a:t>ULUBEY ANADOLU İMAM HATİP LİSESİ </a:t>
            </a:r>
            <a:endParaRPr lang="tr-TR" sz="3200" dirty="0"/>
          </a:p>
        </p:txBody>
      </p:sp>
      <p:sp>
        <p:nvSpPr>
          <p:cNvPr id="5" name="4 İçerik Yer Tutucusu"/>
          <p:cNvSpPr>
            <a:spLocks noGrp="1"/>
          </p:cNvSpPr>
          <p:nvPr>
            <p:ph sz="quarter" idx="1"/>
          </p:nvPr>
        </p:nvSpPr>
        <p:spPr/>
        <p:txBody>
          <a:bodyPr/>
          <a:lstStyle/>
          <a:p>
            <a:r>
              <a:rPr lang="tr-TR" dirty="0" smtClean="0"/>
              <a:t>  </a:t>
            </a:r>
            <a:endParaRPr lang="tr-TR" dirty="0"/>
          </a:p>
        </p:txBody>
      </p:sp>
      <p:sp>
        <p:nvSpPr>
          <p:cNvPr id="6" name="5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pic>
        <p:nvPicPr>
          <p:cNvPr id="7" name="6 Resim" descr="Başlıksız-2.gif"/>
          <p:cNvPicPr>
            <a:picLocks noChangeAspect="1"/>
          </p:cNvPicPr>
          <p:nvPr/>
        </p:nvPicPr>
        <p:blipFill>
          <a:blip r:embed="rId3" cstate="print"/>
          <a:stretch>
            <a:fillRect/>
          </a:stretch>
        </p:blipFill>
        <p:spPr>
          <a:xfrm>
            <a:off x="3000364" y="2285992"/>
            <a:ext cx="3717032" cy="37170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ynsel\Desktop\fstone\OKUL2.jpg"/>
          <p:cNvPicPr>
            <a:picLocks noChangeAspect="1" noChangeArrowheads="1"/>
          </p:cNvPicPr>
          <p:nvPr/>
        </p:nvPicPr>
        <p:blipFill>
          <a:blip r:embed="rId2" cstate="print"/>
          <a:srcRect/>
          <a:stretch>
            <a:fillRect/>
          </a:stretch>
        </p:blipFill>
        <p:spPr bwMode="auto">
          <a:xfrm>
            <a:off x="357158" y="357166"/>
            <a:ext cx="8429684" cy="6215106"/>
          </a:xfrm>
          <a:prstGeom prst="rect">
            <a:avLst/>
          </a:prstGeom>
          <a:noFill/>
        </p:spPr>
      </p:pic>
      <p:sp>
        <p:nvSpPr>
          <p:cNvPr id="4" name="3 Metin kutusu"/>
          <p:cNvSpPr txBox="1"/>
          <p:nvPr/>
        </p:nvSpPr>
        <p:spPr>
          <a:xfrm>
            <a:off x="357158" y="357166"/>
            <a:ext cx="8358246"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dirty="0" smtClean="0">
                <a:ln w="11430"/>
                <a:solidFill>
                  <a:schemeClr val="bg1"/>
                </a:solidFill>
                <a:effectLst>
                  <a:outerShdw blurRad="50800" dist="39000" dir="5460000" algn="tl">
                    <a:srgbClr val="000000">
                      <a:alpha val="38000"/>
                    </a:srgbClr>
                  </a:outerShdw>
                  <a:reflection blurRad="6350" stA="55000" endA="300" endPos="45500" dir="5400000" sy="-100000" algn="bl" rotWithShape="0"/>
                </a:effectLst>
              </a:rPr>
              <a:t>OKULUMUZUN GİRİŞİNİ ONURLANDIRAN</a:t>
            </a:r>
          </a:p>
          <a:p>
            <a:pPr algn="ctr"/>
            <a:r>
              <a:rPr lang="tr-TR" sz="2400" b="1" dirty="0" smtClean="0">
                <a:ln w="11430"/>
                <a:solidFill>
                  <a:schemeClr val="bg1"/>
                </a:solidFill>
                <a:effectLst>
                  <a:outerShdw blurRad="50800" dist="39000" dir="5460000" algn="tl">
                    <a:srgbClr val="000000">
                      <a:alpha val="38000"/>
                    </a:srgbClr>
                  </a:outerShdw>
                  <a:reflection blurRad="6350" stA="55000" endA="300" endPos="45500" dir="5400000" sy="-100000" algn="bl" rotWithShape="0"/>
                </a:effectLst>
              </a:rPr>
              <a:t>ATATÜRK, TÜRK BÜYÜKLERİ,ŞEREF KÖŞESİ</a:t>
            </a:r>
            <a:endParaRPr lang="tr-TR" sz="2400" b="1" dirty="0">
              <a:ln w="11430"/>
              <a:solidFill>
                <a:schemeClr val="bg1"/>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5" name="4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Colorful-Floral-Designs-Vector.jpg"/>
          <p:cNvPicPr>
            <a:picLocks noChangeAspect="1"/>
          </p:cNvPicPr>
          <p:nvPr/>
        </p:nvPicPr>
        <p:blipFill>
          <a:blip r:embed="rId2" cstate="print"/>
          <a:srcRect t="6298" b="18125"/>
          <a:stretch>
            <a:fillRect/>
          </a:stretch>
        </p:blipFill>
        <p:spPr>
          <a:xfrm rot="16200000">
            <a:off x="-1796194" y="1785948"/>
            <a:ext cx="6868245" cy="3275857"/>
          </a:xfrm>
          <a:prstGeom prst="rect">
            <a:avLst/>
          </a:prstGeom>
        </p:spPr>
      </p:pic>
      <p:sp>
        <p:nvSpPr>
          <p:cNvPr id="5" name="4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pic>
        <p:nvPicPr>
          <p:cNvPr id="16386" name="Picture 2" descr="C:\Users\ynsel\Desktop\fstone\KONFERANS3.jpg"/>
          <p:cNvPicPr>
            <a:picLocks noChangeAspect="1" noChangeArrowheads="1"/>
          </p:cNvPicPr>
          <p:nvPr/>
        </p:nvPicPr>
        <p:blipFill>
          <a:blip r:embed="rId3" cstate="print"/>
          <a:srcRect/>
          <a:stretch>
            <a:fillRect/>
          </a:stretch>
        </p:blipFill>
        <p:spPr bwMode="auto">
          <a:xfrm>
            <a:off x="357158" y="357166"/>
            <a:ext cx="4071966" cy="3429024"/>
          </a:xfrm>
          <a:prstGeom prst="rect">
            <a:avLst/>
          </a:prstGeom>
          <a:noFill/>
        </p:spPr>
      </p:pic>
      <p:pic>
        <p:nvPicPr>
          <p:cNvPr id="7" name="Picture 2" descr="C:\Users\ynsel\Desktop\fstone\DİNLENME.jpg"/>
          <p:cNvPicPr>
            <a:picLocks noChangeAspect="1" noChangeArrowheads="1"/>
          </p:cNvPicPr>
          <p:nvPr/>
        </p:nvPicPr>
        <p:blipFill>
          <a:blip r:embed="rId4" cstate="print">
            <a:lum bright="20000"/>
          </a:blip>
          <a:srcRect/>
          <a:stretch>
            <a:fillRect/>
          </a:stretch>
        </p:blipFill>
        <p:spPr bwMode="auto">
          <a:xfrm>
            <a:off x="4071934" y="3462439"/>
            <a:ext cx="4714908" cy="3009516"/>
          </a:xfrm>
          <a:prstGeom prst="rect">
            <a:avLst/>
          </a:prstGeom>
          <a:noFill/>
        </p:spPr>
      </p:pic>
      <p:pic>
        <p:nvPicPr>
          <p:cNvPr id="8" name="Picture 2" descr="C:\Users\ynsel\Desktop\fstone\MESCİT.jpg"/>
          <p:cNvPicPr>
            <a:picLocks noChangeAspect="1" noChangeArrowheads="1"/>
          </p:cNvPicPr>
          <p:nvPr/>
        </p:nvPicPr>
        <p:blipFill>
          <a:blip r:embed="rId5" cstate="print">
            <a:lum bright="20000"/>
          </a:blip>
          <a:srcRect/>
          <a:stretch>
            <a:fillRect/>
          </a:stretch>
        </p:blipFill>
        <p:spPr bwMode="auto">
          <a:xfrm>
            <a:off x="4286248" y="357166"/>
            <a:ext cx="4540240" cy="3143272"/>
          </a:xfrm>
          <a:prstGeom prst="rect">
            <a:avLst/>
          </a:prstGeom>
          <a:noFill/>
        </p:spPr>
      </p:pic>
      <p:pic>
        <p:nvPicPr>
          <p:cNvPr id="9" name="Picture 2" descr="C:\Users\ynsel\Desktop\fstone\SEMİNER1.jpg"/>
          <p:cNvPicPr>
            <a:picLocks noChangeAspect="1" noChangeArrowheads="1"/>
          </p:cNvPicPr>
          <p:nvPr/>
        </p:nvPicPr>
        <p:blipFill>
          <a:blip r:embed="rId6" cstate="print"/>
          <a:srcRect/>
          <a:stretch>
            <a:fillRect/>
          </a:stretch>
        </p:blipFill>
        <p:spPr bwMode="auto">
          <a:xfrm>
            <a:off x="357158" y="3488330"/>
            <a:ext cx="3929090" cy="301976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Colorful-Floral-Designs-Vector.jpg"/>
          <p:cNvPicPr>
            <a:picLocks noChangeAspect="1"/>
          </p:cNvPicPr>
          <p:nvPr/>
        </p:nvPicPr>
        <p:blipFill>
          <a:blip r:embed="rId2" cstate="print"/>
          <a:srcRect t="6298" b="18125"/>
          <a:stretch>
            <a:fillRect/>
          </a:stretch>
        </p:blipFill>
        <p:spPr>
          <a:xfrm rot="16200000">
            <a:off x="3981685" y="1705930"/>
            <a:ext cx="6868245" cy="3456385"/>
          </a:xfrm>
          <a:prstGeom prst="rect">
            <a:avLst/>
          </a:prstGeom>
        </p:spPr>
      </p:pic>
      <p:sp>
        <p:nvSpPr>
          <p:cNvPr id="4" name="3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5" name="4 Metin kutusu"/>
          <p:cNvSpPr txBox="1"/>
          <p:nvPr/>
        </p:nvSpPr>
        <p:spPr>
          <a:xfrm>
            <a:off x="611560" y="5517232"/>
            <a:ext cx="3025187" cy="58477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YEMEKHANEMİZ</a:t>
            </a:r>
            <a:endParaRPr lang="tr-T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9459" name="Picture 3" descr="D:\1.3.13\elvan hanım(2)\TÜM RESİM DOSYA\BROŞÜR\DSC00588.JPG"/>
          <p:cNvPicPr>
            <a:picLocks noChangeAspect="1" noChangeArrowheads="1"/>
          </p:cNvPicPr>
          <p:nvPr/>
        </p:nvPicPr>
        <p:blipFill>
          <a:blip r:embed="rId3" cstate="print"/>
          <a:srcRect/>
          <a:stretch>
            <a:fillRect/>
          </a:stretch>
        </p:blipFill>
        <p:spPr bwMode="auto">
          <a:xfrm>
            <a:off x="357158" y="357166"/>
            <a:ext cx="8429684" cy="52506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Colorful-Floral-Designs-Vector.jpg"/>
          <p:cNvPicPr>
            <a:picLocks noChangeAspect="1"/>
          </p:cNvPicPr>
          <p:nvPr/>
        </p:nvPicPr>
        <p:blipFill>
          <a:blip r:embed="rId2" cstate="print"/>
          <a:srcRect t="6298" b="18125"/>
          <a:stretch>
            <a:fillRect/>
          </a:stretch>
        </p:blipFill>
        <p:spPr>
          <a:xfrm rot="16200000">
            <a:off x="-1796194" y="1785948"/>
            <a:ext cx="6868245" cy="3275857"/>
          </a:xfrm>
          <a:prstGeom prst="rect">
            <a:avLst/>
          </a:prstGeom>
        </p:spPr>
      </p:pic>
      <p:sp>
        <p:nvSpPr>
          <p:cNvPr id="4" name="3 Metin kutusu"/>
          <p:cNvSpPr txBox="1"/>
          <p:nvPr/>
        </p:nvSpPr>
        <p:spPr>
          <a:xfrm>
            <a:off x="357158" y="5715016"/>
            <a:ext cx="5818003" cy="70788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b="1" dirty="0" smtClean="0">
                <a:ln w="11430"/>
                <a:solidFill>
                  <a:srgbClr val="C00000"/>
                </a:solidFill>
                <a:effectLst>
                  <a:outerShdw blurRad="50800" dist="39000" dir="5460000" algn="tl">
                    <a:srgbClr val="000000">
                      <a:alpha val="38000"/>
                    </a:srgbClr>
                  </a:outerShdw>
                  <a:reflection blurRad="6350" stA="55000" endA="300" endPos="45500" dir="5400000" sy="-100000" algn="bl" rotWithShape="0"/>
                </a:effectLst>
              </a:rPr>
              <a:t>ÖĞRENCİ PANSİYONUMUZ</a:t>
            </a:r>
            <a:endParaRPr lang="tr-TR" sz="4000"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5" name="4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pic>
        <p:nvPicPr>
          <p:cNvPr id="21506" name="Picture 2" descr="C:\Users\ynsel\Desktop\fstone\YATAKHANE2.jpg"/>
          <p:cNvPicPr>
            <a:picLocks noChangeAspect="1" noChangeArrowheads="1"/>
          </p:cNvPicPr>
          <p:nvPr/>
        </p:nvPicPr>
        <p:blipFill>
          <a:blip r:embed="rId3" cstate="print"/>
          <a:srcRect/>
          <a:stretch>
            <a:fillRect/>
          </a:stretch>
        </p:blipFill>
        <p:spPr bwMode="auto">
          <a:xfrm>
            <a:off x="357158" y="357166"/>
            <a:ext cx="8358246" cy="52864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lorful-Floral-Designs-Vector.jpg"/>
          <p:cNvPicPr>
            <a:picLocks noChangeAspect="1"/>
          </p:cNvPicPr>
          <p:nvPr/>
        </p:nvPicPr>
        <p:blipFill>
          <a:blip r:embed="rId2" cstate="print"/>
          <a:srcRect t="6298" b="18125"/>
          <a:stretch>
            <a:fillRect/>
          </a:stretch>
        </p:blipFill>
        <p:spPr>
          <a:xfrm rot="16200000">
            <a:off x="3981685" y="1705930"/>
            <a:ext cx="6868245" cy="3456385"/>
          </a:xfrm>
          <a:prstGeom prst="rect">
            <a:avLst/>
          </a:prstGeom>
        </p:spPr>
      </p:pic>
      <p:sp>
        <p:nvSpPr>
          <p:cNvPr id="2" name="1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6" name="5 Metin kutusu"/>
          <p:cNvSpPr txBox="1"/>
          <p:nvPr/>
        </p:nvSpPr>
        <p:spPr>
          <a:xfrm>
            <a:off x="611560" y="692696"/>
            <a:ext cx="720080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SINIFLARIMIZ</a:t>
            </a:r>
            <a:endParaRPr lang="tr-TR" sz="2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7" name="6 Resim" descr="2013-03-27-185.jpg"/>
          <p:cNvPicPr>
            <a:picLocks noChangeAspect="1"/>
          </p:cNvPicPr>
          <p:nvPr/>
        </p:nvPicPr>
        <p:blipFill>
          <a:blip r:embed="rId3" cstate="print"/>
          <a:stretch>
            <a:fillRect/>
          </a:stretch>
        </p:blipFill>
        <p:spPr>
          <a:xfrm>
            <a:off x="357158" y="1285860"/>
            <a:ext cx="8429684" cy="521497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lorful-Floral-Designs-Vector.jpg"/>
          <p:cNvPicPr>
            <a:picLocks noChangeAspect="1"/>
          </p:cNvPicPr>
          <p:nvPr/>
        </p:nvPicPr>
        <p:blipFill>
          <a:blip r:embed="rId2" cstate="print"/>
          <a:srcRect t="6298" b="18125"/>
          <a:stretch>
            <a:fillRect/>
          </a:stretch>
        </p:blipFill>
        <p:spPr>
          <a:xfrm rot="16200000">
            <a:off x="3981685" y="1705930"/>
            <a:ext cx="6868245" cy="3456385"/>
          </a:xfrm>
          <a:prstGeom prst="rect">
            <a:avLst/>
          </a:prstGeom>
        </p:spPr>
      </p:pic>
      <p:sp>
        <p:nvSpPr>
          <p:cNvPr id="2" name="1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pic>
        <p:nvPicPr>
          <p:cNvPr id="27650" name="Picture 2" descr="C:\Users\ynsel\Desktop\fstone\2013-03-27-180.jpg"/>
          <p:cNvPicPr>
            <a:picLocks noChangeAspect="1" noChangeArrowheads="1"/>
          </p:cNvPicPr>
          <p:nvPr/>
        </p:nvPicPr>
        <p:blipFill>
          <a:blip r:embed="rId3" cstate="print"/>
          <a:srcRect/>
          <a:stretch>
            <a:fillRect/>
          </a:stretch>
        </p:blipFill>
        <p:spPr bwMode="auto">
          <a:xfrm>
            <a:off x="357158" y="357166"/>
            <a:ext cx="8429684" cy="3643338"/>
          </a:xfrm>
          <a:prstGeom prst="rect">
            <a:avLst/>
          </a:prstGeom>
          <a:noFill/>
        </p:spPr>
      </p:pic>
      <p:pic>
        <p:nvPicPr>
          <p:cNvPr id="7" name="Picture 2" descr="C:\Users\ynsel\Desktop\fstone\2013-03-27-171.jpg"/>
          <p:cNvPicPr>
            <a:picLocks noChangeAspect="1" noChangeArrowheads="1"/>
          </p:cNvPicPr>
          <p:nvPr/>
        </p:nvPicPr>
        <p:blipFill>
          <a:blip r:embed="rId4" cstate="print"/>
          <a:srcRect/>
          <a:stretch>
            <a:fillRect/>
          </a:stretch>
        </p:blipFill>
        <p:spPr bwMode="auto">
          <a:xfrm>
            <a:off x="4429124" y="2928934"/>
            <a:ext cx="4429156" cy="3571900"/>
          </a:xfrm>
          <a:prstGeom prst="rect">
            <a:avLst/>
          </a:prstGeom>
          <a:noFill/>
        </p:spPr>
      </p:pic>
      <p:pic>
        <p:nvPicPr>
          <p:cNvPr id="8" name="Picture 2" descr="C:\Users\ynsel\Desktop\fstone\2013-03-28-195.jpg"/>
          <p:cNvPicPr>
            <a:picLocks noChangeAspect="1" noChangeArrowheads="1"/>
          </p:cNvPicPr>
          <p:nvPr/>
        </p:nvPicPr>
        <p:blipFill>
          <a:blip r:embed="rId5" cstate="print"/>
          <a:srcRect/>
          <a:stretch>
            <a:fillRect/>
          </a:stretch>
        </p:blipFill>
        <p:spPr bwMode="auto">
          <a:xfrm>
            <a:off x="285720" y="3357562"/>
            <a:ext cx="4143403" cy="31009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lorful-Floral-Designs-Vector.jpg"/>
          <p:cNvPicPr>
            <a:picLocks noChangeAspect="1"/>
          </p:cNvPicPr>
          <p:nvPr/>
        </p:nvPicPr>
        <p:blipFill>
          <a:blip r:embed="rId2" cstate="print"/>
          <a:srcRect t="6298" b="18125"/>
          <a:stretch>
            <a:fillRect/>
          </a:stretch>
        </p:blipFill>
        <p:spPr>
          <a:xfrm rot="16200000">
            <a:off x="3981685" y="1705930"/>
            <a:ext cx="6868245" cy="3456385"/>
          </a:xfrm>
          <a:prstGeom prst="rect">
            <a:avLst/>
          </a:prstGeom>
        </p:spPr>
      </p:pic>
      <p:sp>
        <p:nvSpPr>
          <p:cNvPr id="2" name="1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pic>
        <p:nvPicPr>
          <p:cNvPr id="32770" name="Picture 2" descr="C:\Users\ynsel\Desktop\fstone\14083127_12mart28[1].jpg"/>
          <p:cNvPicPr>
            <a:picLocks noChangeAspect="1" noChangeArrowheads="1"/>
          </p:cNvPicPr>
          <p:nvPr/>
        </p:nvPicPr>
        <p:blipFill>
          <a:blip r:embed="rId3" cstate="print"/>
          <a:srcRect/>
          <a:stretch>
            <a:fillRect/>
          </a:stretch>
        </p:blipFill>
        <p:spPr bwMode="auto">
          <a:xfrm>
            <a:off x="285720" y="2714620"/>
            <a:ext cx="3571900" cy="3816424"/>
          </a:xfrm>
          <a:prstGeom prst="rect">
            <a:avLst/>
          </a:prstGeom>
          <a:noFill/>
        </p:spPr>
      </p:pic>
      <p:pic>
        <p:nvPicPr>
          <p:cNvPr id="7" name="Picture 2" descr="C:\Users\ynsel\Desktop\fstone\14083121_12mart22[1].jpg"/>
          <p:cNvPicPr>
            <a:picLocks noChangeAspect="1" noChangeArrowheads="1"/>
          </p:cNvPicPr>
          <p:nvPr/>
        </p:nvPicPr>
        <p:blipFill>
          <a:blip r:embed="rId4" cstate="print"/>
          <a:srcRect/>
          <a:stretch>
            <a:fillRect/>
          </a:stretch>
        </p:blipFill>
        <p:spPr bwMode="auto">
          <a:xfrm>
            <a:off x="3571868" y="3118928"/>
            <a:ext cx="5234621" cy="3381906"/>
          </a:xfrm>
          <a:prstGeom prst="rect">
            <a:avLst/>
          </a:prstGeom>
          <a:noFill/>
        </p:spPr>
      </p:pic>
      <p:pic>
        <p:nvPicPr>
          <p:cNvPr id="8" name="Picture 2" descr="C:\Users\ynsel\Desktop\fstone\DSC05754.jpg"/>
          <p:cNvPicPr>
            <a:picLocks noChangeAspect="1" noChangeArrowheads="1"/>
          </p:cNvPicPr>
          <p:nvPr/>
        </p:nvPicPr>
        <p:blipFill>
          <a:blip r:embed="rId5" cstate="print"/>
          <a:srcRect/>
          <a:stretch>
            <a:fillRect/>
          </a:stretch>
        </p:blipFill>
        <p:spPr bwMode="auto">
          <a:xfrm>
            <a:off x="357158" y="357166"/>
            <a:ext cx="4357718" cy="2781522"/>
          </a:xfrm>
          <a:prstGeom prst="rect">
            <a:avLst/>
          </a:prstGeom>
          <a:noFill/>
        </p:spPr>
      </p:pic>
      <p:pic>
        <p:nvPicPr>
          <p:cNvPr id="9" name="Picture 2" descr="C:\Users\ynsel\Desktop\fstone\DSC05755.jpg"/>
          <p:cNvPicPr>
            <a:picLocks noChangeAspect="1" noChangeArrowheads="1"/>
          </p:cNvPicPr>
          <p:nvPr/>
        </p:nvPicPr>
        <p:blipFill>
          <a:blip r:embed="rId6" cstate="print"/>
          <a:srcRect/>
          <a:stretch>
            <a:fillRect/>
          </a:stretch>
        </p:blipFill>
        <p:spPr bwMode="auto">
          <a:xfrm>
            <a:off x="4594167" y="357166"/>
            <a:ext cx="4192675" cy="27860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Colorful-Floral-Designs-Vector.jpg"/>
          <p:cNvPicPr>
            <a:picLocks noChangeAspect="1"/>
          </p:cNvPicPr>
          <p:nvPr/>
        </p:nvPicPr>
        <p:blipFill>
          <a:blip r:embed="rId2" cstate="print"/>
          <a:srcRect t="6298" b="18125"/>
          <a:stretch>
            <a:fillRect/>
          </a:stretch>
        </p:blipFill>
        <p:spPr>
          <a:xfrm rot="16200000">
            <a:off x="-1796194" y="1785948"/>
            <a:ext cx="6868245" cy="3275857"/>
          </a:xfrm>
          <a:prstGeom prst="rect">
            <a:avLst/>
          </a:prstGeom>
        </p:spPr>
      </p:pic>
      <p:sp>
        <p:nvSpPr>
          <p:cNvPr id="5" name="4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pic>
        <p:nvPicPr>
          <p:cNvPr id="36866" name="Picture 2" descr="C:\Users\ynsel\Desktop\fstone\DSC05750.jpg"/>
          <p:cNvPicPr>
            <a:picLocks noChangeAspect="1" noChangeArrowheads="1"/>
          </p:cNvPicPr>
          <p:nvPr/>
        </p:nvPicPr>
        <p:blipFill>
          <a:blip r:embed="rId3" cstate="print"/>
          <a:srcRect/>
          <a:stretch>
            <a:fillRect/>
          </a:stretch>
        </p:blipFill>
        <p:spPr bwMode="auto">
          <a:xfrm>
            <a:off x="357158" y="3286124"/>
            <a:ext cx="3857652" cy="3214710"/>
          </a:xfrm>
          <a:prstGeom prst="rect">
            <a:avLst/>
          </a:prstGeom>
          <a:noFill/>
        </p:spPr>
      </p:pic>
      <p:pic>
        <p:nvPicPr>
          <p:cNvPr id="7" name="Picture 2" descr="C:\Users\ynsel\Desktop\fstone\DSC05753.jpg"/>
          <p:cNvPicPr>
            <a:picLocks noChangeAspect="1" noChangeArrowheads="1"/>
          </p:cNvPicPr>
          <p:nvPr/>
        </p:nvPicPr>
        <p:blipFill>
          <a:blip r:embed="rId4" cstate="print"/>
          <a:srcRect/>
          <a:stretch>
            <a:fillRect/>
          </a:stretch>
        </p:blipFill>
        <p:spPr bwMode="auto">
          <a:xfrm>
            <a:off x="4214810" y="357166"/>
            <a:ext cx="4540240" cy="3143272"/>
          </a:xfrm>
          <a:prstGeom prst="rect">
            <a:avLst/>
          </a:prstGeom>
          <a:noFill/>
        </p:spPr>
      </p:pic>
      <p:pic>
        <p:nvPicPr>
          <p:cNvPr id="8" name="Picture 2" descr="C:\Users\ynsel\Desktop\fstone\DSC05781.jpg"/>
          <p:cNvPicPr>
            <a:picLocks noChangeAspect="1" noChangeArrowheads="1"/>
          </p:cNvPicPr>
          <p:nvPr/>
        </p:nvPicPr>
        <p:blipFill>
          <a:blip r:embed="rId5" cstate="print"/>
          <a:srcRect/>
          <a:stretch>
            <a:fillRect/>
          </a:stretch>
        </p:blipFill>
        <p:spPr bwMode="auto">
          <a:xfrm>
            <a:off x="4214810" y="3357562"/>
            <a:ext cx="4572032" cy="3167058"/>
          </a:xfrm>
          <a:prstGeom prst="rect">
            <a:avLst/>
          </a:prstGeom>
          <a:noFill/>
        </p:spPr>
      </p:pic>
      <p:pic>
        <p:nvPicPr>
          <p:cNvPr id="9" name="Picture 2" descr="C:\Users\ynsel\Desktop\fstone\DSC05764.jpg"/>
          <p:cNvPicPr>
            <a:picLocks noChangeAspect="1" noChangeArrowheads="1"/>
          </p:cNvPicPr>
          <p:nvPr/>
        </p:nvPicPr>
        <p:blipFill>
          <a:blip r:embed="rId6" cstate="print"/>
          <a:srcRect/>
          <a:stretch>
            <a:fillRect/>
          </a:stretch>
        </p:blipFill>
        <p:spPr bwMode="auto">
          <a:xfrm>
            <a:off x="357158" y="357166"/>
            <a:ext cx="4429156" cy="314327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Colorful-Floral-Designs-Vector.jpg"/>
          <p:cNvPicPr>
            <a:picLocks noChangeAspect="1"/>
          </p:cNvPicPr>
          <p:nvPr/>
        </p:nvPicPr>
        <p:blipFill>
          <a:blip r:embed="rId2" cstate="print"/>
          <a:srcRect t="6298" b="18125"/>
          <a:stretch>
            <a:fillRect/>
          </a:stretch>
        </p:blipFill>
        <p:spPr>
          <a:xfrm rot="16200000">
            <a:off x="3981685" y="1705930"/>
            <a:ext cx="6868245" cy="3456385"/>
          </a:xfrm>
          <a:prstGeom prst="rect">
            <a:avLst/>
          </a:prstGeom>
        </p:spPr>
      </p:pic>
      <p:sp>
        <p:nvSpPr>
          <p:cNvPr id="4" name="3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5" name="4 Metin kutusu"/>
          <p:cNvSpPr txBox="1"/>
          <p:nvPr/>
        </p:nvSpPr>
        <p:spPr>
          <a:xfrm>
            <a:off x="1115616" y="5445224"/>
            <a:ext cx="4634025" cy="70788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VELİ ZİYARETLERİMİZ</a:t>
            </a:r>
            <a:endParaRPr lang="tr-T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Picture 2" descr="C:\Users\ynsel\Desktop\fstone\14084029_velzyaret14[1].jpg"/>
          <p:cNvPicPr>
            <a:picLocks noChangeAspect="1" noChangeArrowheads="1"/>
          </p:cNvPicPr>
          <p:nvPr/>
        </p:nvPicPr>
        <p:blipFill>
          <a:blip r:embed="rId3" cstate="print"/>
          <a:srcRect/>
          <a:stretch>
            <a:fillRect/>
          </a:stretch>
        </p:blipFill>
        <p:spPr bwMode="auto">
          <a:xfrm>
            <a:off x="285720" y="357166"/>
            <a:ext cx="8501122" cy="485778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lorful-Floral-Designs-Vector.jpg"/>
          <p:cNvPicPr>
            <a:picLocks noChangeAspect="1"/>
          </p:cNvPicPr>
          <p:nvPr/>
        </p:nvPicPr>
        <p:blipFill>
          <a:blip r:embed="rId2" cstate="print"/>
          <a:srcRect t="6298" b="18125"/>
          <a:stretch>
            <a:fillRect/>
          </a:stretch>
        </p:blipFill>
        <p:spPr>
          <a:xfrm rot="16200000">
            <a:off x="3981685" y="1705930"/>
            <a:ext cx="6868245" cy="3456385"/>
          </a:xfrm>
          <a:prstGeom prst="rect">
            <a:avLst/>
          </a:prstGeom>
        </p:spPr>
      </p:pic>
      <p:sp>
        <p:nvSpPr>
          <p:cNvPr id="2" name="1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6" name="5 Metin kutusu"/>
          <p:cNvSpPr txBox="1"/>
          <p:nvPr/>
        </p:nvSpPr>
        <p:spPr>
          <a:xfrm>
            <a:off x="683568" y="764704"/>
            <a:ext cx="504056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AMASYA GEZİMİZ</a:t>
            </a:r>
            <a:endParaRPr lang="tr-T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3010" name="Picture 2" descr="C:\Users\ynsel\Desktop\fstone\tokat amasya.jpg"/>
          <p:cNvPicPr>
            <a:picLocks noChangeAspect="1" noChangeArrowheads="1"/>
          </p:cNvPicPr>
          <p:nvPr/>
        </p:nvPicPr>
        <p:blipFill>
          <a:blip r:embed="rId3" cstate="print"/>
          <a:srcRect/>
          <a:stretch>
            <a:fillRect/>
          </a:stretch>
        </p:blipFill>
        <p:spPr bwMode="auto">
          <a:xfrm>
            <a:off x="285720" y="357166"/>
            <a:ext cx="4924459" cy="3143272"/>
          </a:xfrm>
          <a:prstGeom prst="rect">
            <a:avLst/>
          </a:prstGeom>
          <a:noFill/>
        </p:spPr>
      </p:pic>
      <p:pic>
        <p:nvPicPr>
          <p:cNvPr id="7" name="Picture 2" descr="C:\Users\ynsel\Desktop\fstone\gezi.jpg"/>
          <p:cNvPicPr>
            <a:picLocks noChangeAspect="1" noChangeArrowheads="1"/>
          </p:cNvPicPr>
          <p:nvPr/>
        </p:nvPicPr>
        <p:blipFill>
          <a:blip r:embed="rId4" cstate="print"/>
          <a:srcRect/>
          <a:stretch>
            <a:fillRect/>
          </a:stretch>
        </p:blipFill>
        <p:spPr bwMode="auto">
          <a:xfrm>
            <a:off x="4429124" y="285728"/>
            <a:ext cx="4357326" cy="3286148"/>
          </a:xfrm>
          <a:prstGeom prst="rect">
            <a:avLst/>
          </a:prstGeom>
          <a:noFill/>
        </p:spPr>
      </p:pic>
      <p:pic>
        <p:nvPicPr>
          <p:cNvPr id="9" name="Picture 2" descr="C:\Users\ynsel\Desktop\fstone\KUTLU DOĞUM5.jpg"/>
          <p:cNvPicPr>
            <a:picLocks noChangeAspect="1" noChangeArrowheads="1"/>
          </p:cNvPicPr>
          <p:nvPr/>
        </p:nvPicPr>
        <p:blipFill>
          <a:blip r:embed="rId5" cstate="print"/>
          <a:srcRect/>
          <a:stretch>
            <a:fillRect/>
          </a:stretch>
        </p:blipFill>
        <p:spPr bwMode="auto">
          <a:xfrm>
            <a:off x="357158" y="3500438"/>
            <a:ext cx="3823776" cy="3000396"/>
          </a:xfrm>
          <a:prstGeom prst="rect">
            <a:avLst/>
          </a:prstGeom>
          <a:noFill/>
        </p:spPr>
      </p:pic>
      <p:pic>
        <p:nvPicPr>
          <p:cNvPr id="8" name="Picture 2" descr="C:\Users\ynsel\Desktop\fstone\gezi2.jpg"/>
          <p:cNvPicPr>
            <a:picLocks noChangeAspect="1" noChangeArrowheads="1"/>
          </p:cNvPicPr>
          <p:nvPr/>
        </p:nvPicPr>
        <p:blipFill>
          <a:blip r:embed="rId6" cstate="print"/>
          <a:srcRect/>
          <a:stretch>
            <a:fillRect/>
          </a:stretch>
        </p:blipFill>
        <p:spPr bwMode="auto">
          <a:xfrm>
            <a:off x="4000496" y="3422920"/>
            <a:ext cx="4817304" cy="30748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dirty="0" smtClean="0"/>
          </a:p>
          <a:p>
            <a:pPr lvl="6"/>
            <a:r>
              <a:rPr lang="tr-TR" sz="4000" dirty="0" smtClean="0"/>
              <a:t>ULUBEY ANADOLU  İMAM HATİP LİSESİ</a:t>
            </a:r>
          </a:p>
          <a:p>
            <a:pPr lvl="6"/>
            <a:r>
              <a:rPr lang="tr-TR" sz="4000" dirty="0" smtClean="0"/>
              <a:t>BRİFİNG DOSYASI</a:t>
            </a:r>
            <a:endParaRPr lang="tr-TR" sz="4000" dirty="0"/>
          </a:p>
        </p:txBody>
      </p:sp>
      <p:pic>
        <p:nvPicPr>
          <p:cNvPr id="4" name="3 Resim" descr="Başlıksız-2.gif"/>
          <p:cNvPicPr>
            <a:picLocks noChangeAspect="1"/>
          </p:cNvPicPr>
          <p:nvPr/>
        </p:nvPicPr>
        <p:blipFill>
          <a:blip r:embed="rId2" cstate="print"/>
          <a:stretch>
            <a:fillRect/>
          </a:stretch>
        </p:blipFill>
        <p:spPr>
          <a:xfrm>
            <a:off x="3500430" y="0"/>
            <a:ext cx="1728000" cy="172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Colorful-Floral-Designs-Vector.jpg"/>
          <p:cNvPicPr>
            <a:picLocks noChangeAspect="1"/>
          </p:cNvPicPr>
          <p:nvPr/>
        </p:nvPicPr>
        <p:blipFill>
          <a:blip r:embed="rId2" cstate="print"/>
          <a:srcRect t="6298" b="18125"/>
          <a:stretch>
            <a:fillRect/>
          </a:stretch>
        </p:blipFill>
        <p:spPr>
          <a:xfrm rot="16200000">
            <a:off x="3981685" y="1705930"/>
            <a:ext cx="6868245" cy="3456385"/>
          </a:xfrm>
          <a:prstGeom prst="rect">
            <a:avLst/>
          </a:prstGeom>
        </p:spPr>
      </p:pic>
      <p:sp>
        <p:nvSpPr>
          <p:cNvPr id="4" name="3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5" name="4 Metin kutusu"/>
          <p:cNvSpPr txBox="1"/>
          <p:nvPr/>
        </p:nvSpPr>
        <p:spPr>
          <a:xfrm>
            <a:off x="611560" y="5229200"/>
            <a:ext cx="184731" cy="58477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tr-T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7106" name="Picture 2" descr="C:\Users\ynsel\Desktop\fstone\19 MAYIS2.jpg"/>
          <p:cNvPicPr>
            <a:picLocks noChangeAspect="1" noChangeArrowheads="1"/>
          </p:cNvPicPr>
          <p:nvPr/>
        </p:nvPicPr>
        <p:blipFill>
          <a:blip r:embed="rId3" cstate="print"/>
          <a:srcRect/>
          <a:stretch>
            <a:fillRect/>
          </a:stretch>
        </p:blipFill>
        <p:spPr bwMode="auto">
          <a:xfrm>
            <a:off x="357158" y="428604"/>
            <a:ext cx="4246762" cy="2710699"/>
          </a:xfrm>
          <a:prstGeom prst="rect">
            <a:avLst/>
          </a:prstGeom>
          <a:noFill/>
        </p:spPr>
      </p:pic>
      <p:pic>
        <p:nvPicPr>
          <p:cNvPr id="6" name="Picture 2" descr="C:\Users\ynsel\Desktop\fstone\SPOR5.jpg"/>
          <p:cNvPicPr>
            <a:picLocks noChangeAspect="1" noChangeArrowheads="1"/>
          </p:cNvPicPr>
          <p:nvPr/>
        </p:nvPicPr>
        <p:blipFill>
          <a:blip r:embed="rId4" cstate="print"/>
          <a:srcRect/>
          <a:stretch>
            <a:fillRect/>
          </a:stretch>
        </p:blipFill>
        <p:spPr bwMode="auto">
          <a:xfrm>
            <a:off x="357159" y="3143248"/>
            <a:ext cx="4357718" cy="3357586"/>
          </a:xfrm>
          <a:prstGeom prst="rect">
            <a:avLst/>
          </a:prstGeom>
          <a:noFill/>
        </p:spPr>
      </p:pic>
      <p:pic>
        <p:nvPicPr>
          <p:cNvPr id="7" name="Picture 2" descr="C:\Users\ynsel\Desktop\sunum\2013-04-01-199.jpg"/>
          <p:cNvPicPr>
            <a:picLocks noChangeAspect="1" noChangeArrowheads="1"/>
          </p:cNvPicPr>
          <p:nvPr/>
        </p:nvPicPr>
        <p:blipFill>
          <a:blip r:embed="rId5" cstate="print"/>
          <a:srcRect/>
          <a:stretch>
            <a:fillRect/>
          </a:stretch>
        </p:blipFill>
        <p:spPr bwMode="auto">
          <a:xfrm>
            <a:off x="4572000" y="357166"/>
            <a:ext cx="4247332" cy="3000396"/>
          </a:xfrm>
          <a:prstGeom prst="rect">
            <a:avLst/>
          </a:prstGeom>
          <a:noFill/>
        </p:spPr>
      </p:pic>
      <p:pic>
        <p:nvPicPr>
          <p:cNvPr id="8" name="Picture 2" descr="C:\Users\ynsel\Desktop\fstone\SPOR4.jpg"/>
          <p:cNvPicPr>
            <a:picLocks noChangeAspect="1" noChangeArrowheads="1"/>
          </p:cNvPicPr>
          <p:nvPr/>
        </p:nvPicPr>
        <p:blipFill>
          <a:blip r:embed="rId6" cstate="print"/>
          <a:srcRect/>
          <a:stretch>
            <a:fillRect/>
          </a:stretch>
        </p:blipFill>
        <p:spPr bwMode="auto">
          <a:xfrm>
            <a:off x="4500562" y="3286124"/>
            <a:ext cx="4325926" cy="323849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85720" y="1214422"/>
          <a:ext cx="8072496" cy="5241893"/>
        </p:xfrm>
        <a:graphic>
          <a:graphicData uri="http://schemas.openxmlformats.org/drawingml/2006/table">
            <a:tbl>
              <a:tblPr/>
              <a:tblGrid>
                <a:gridCol w="1345416"/>
                <a:gridCol w="1345416"/>
                <a:gridCol w="1345416"/>
                <a:gridCol w="1345416"/>
                <a:gridCol w="1345416"/>
                <a:gridCol w="1345416"/>
              </a:tblGrid>
              <a:tr h="338807">
                <a:tc rowSpan="2">
                  <a:txBody>
                    <a:bodyPr/>
                    <a:lstStyle/>
                    <a:p>
                      <a:pPr algn="ctr">
                        <a:lnSpc>
                          <a:spcPct val="150000"/>
                        </a:lnSpc>
                        <a:spcAft>
                          <a:spcPts val="0"/>
                        </a:spcAft>
                      </a:pPr>
                      <a:r>
                        <a:rPr lang="tr-TR" sz="1100" b="1" dirty="0">
                          <a:solidFill>
                            <a:srgbClr val="000000"/>
                          </a:solidFill>
                          <a:latin typeface="Comic Sans MS"/>
                          <a:ea typeface="Times New Roman"/>
                          <a:cs typeface="Times New Roman"/>
                        </a:rPr>
                        <a:t>ÖĞRETİM YILI</a:t>
                      </a:r>
                      <a:endParaRPr lang="tr-TR" sz="1100" dirty="0">
                        <a:solidFill>
                          <a:srgbClr val="5F497A"/>
                        </a:solidFill>
                        <a:latin typeface="Calibri"/>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rowSpan="2">
                  <a:txBody>
                    <a:bodyPr/>
                    <a:lstStyle/>
                    <a:p>
                      <a:pPr algn="ctr">
                        <a:lnSpc>
                          <a:spcPct val="150000"/>
                        </a:lnSpc>
                        <a:spcAft>
                          <a:spcPts val="0"/>
                        </a:spcAft>
                      </a:pPr>
                      <a:r>
                        <a:rPr lang="tr-TR" sz="1100" b="1">
                          <a:solidFill>
                            <a:srgbClr val="000000"/>
                          </a:solidFill>
                          <a:latin typeface="Comic Sans MS"/>
                          <a:ea typeface="Times New Roman"/>
                          <a:cs typeface="Times New Roman"/>
                        </a:rPr>
                        <a:t>MEZUN</a:t>
                      </a:r>
                      <a:endParaRPr lang="tr-TR" sz="1100">
                        <a:solidFill>
                          <a:srgbClr val="5F497A"/>
                        </a:solidFill>
                        <a:latin typeface="Calibri"/>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a:txBody>
                    <a:bodyPr/>
                    <a:lstStyle/>
                    <a:p>
                      <a:pPr algn="ctr">
                        <a:lnSpc>
                          <a:spcPct val="150000"/>
                        </a:lnSpc>
                        <a:spcAft>
                          <a:spcPts val="0"/>
                        </a:spcAft>
                      </a:pPr>
                      <a:r>
                        <a:rPr lang="tr-TR" sz="1100" b="1" dirty="0" smtClean="0">
                          <a:solidFill>
                            <a:srgbClr val="5F497A"/>
                          </a:solidFill>
                          <a:effectLst/>
                          <a:latin typeface="Comic Sans MS" pitchFamily="66" charset="0"/>
                          <a:ea typeface="Times New Roman"/>
                          <a:cs typeface="Times New Roman"/>
                        </a:rPr>
                        <a:t>SINAVA</a:t>
                      </a:r>
                      <a:endParaRPr lang="tr-TR" sz="1100" b="1" dirty="0">
                        <a:solidFill>
                          <a:srgbClr val="5F497A"/>
                        </a:solidFill>
                        <a:effectLst/>
                        <a:latin typeface="Comic Sans MS" pitchFamily="66" charset="0"/>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50000"/>
                        </a:lnSpc>
                        <a:spcAft>
                          <a:spcPts val="0"/>
                        </a:spcAft>
                      </a:pPr>
                      <a:r>
                        <a:rPr lang="tr-TR" sz="1100" b="1">
                          <a:solidFill>
                            <a:srgbClr val="000000"/>
                          </a:solidFill>
                          <a:latin typeface="Comic Sans MS"/>
                          <a:ea typeface="Times New Roman"/>
                          <a:cs typeface="Times New Roman"/>
                        </a:rPr>
                        <a:t>4 YILLIK</a:t>
                      </a:r>
                      <a:endParaRPr lang="tr-TR" sz="1100">
                        <a:solidFill>
                          <a:srgbClr val="5F497A"/>
                        </a:solidFill>
                        <a:latin typeface="Calibri"/>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50000"/>
                        </a:lnSpc>
                        <a:spcAft>
                          <a:spcPts val="0"/>
                        </a:spcAft>
                      </a:pPr>
                      <a:r>
                        <a:rPr lang="tr-TR" sz="1100" b="1">
                          <a:solidFill>
                            <a:srgbClr val="000000"/>
                          </a:solidFill>
                          <a:latin typeface="Comic Sans MS"/>
                          <a:ea typeface="Times New Roman"/>
                          <a:cs typeface="Times New Roman"/>
                        </a:rPr>
                        <a:t>2 YILLIK</a:t>
                      </a:r>
                      <a:endParaRPr lang="tr-TR" sz="1100">
                        <a:solidFill>
                          <a:srgbClr val="5F497A"/>
                        </a:solidFill>
                        <a:latin typeface="Calibri"/>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50000"/>
                        </a:lnSpc>
                        <a:spcAft>
                          <a:spcPts val="0"/>
                        </a:spcAft>
                      </a:pPr>
                      <a:r>
                        <a:rPr lang="tr-TR" sz="1200" b="1" dirty="0" smtClean="0">
                          <a:solidFill>
                            <a:srgbClr val="5F497A"/>
                          </a:solidFill>
                          <a:latin typeface="Comic Sans MS" pitchFamily="66" charset="0"/>
                          <a:ea typeface="Times New Roman"/>
                          <a:cs typeface="Times New Roman"/>
                        </a:rPr>
                        <a:t>BAŞARI</a:t>
                      </a:r>
                      <a:r>
                        <a:rPr lang="tr-TR" sz="1200" b="1" baseline="0" dirty="0" smtClean="0">
                          <a:solidFill>
                            <a:srgbClr val="5F497A"/>
                          </a:solidFill>
                          <a:latin typeface="Comic Sans MS" pitchFamily="66" charset="0"/>
                          <a:ea typeface="Times New Roman"/>
                          <a:cs typeface="Times New Roman"/>
                        </a:rPr>
                        <a:t> YÜZDESİ</a:t>
                      </a:r>
                      <a:endParaRPr lang="tr-TR" sz="1200" b="1" dirty="0">
                        <a:solidFill>
                          <a:srgbClr val="5F497A"/>
                        </a:solidFill>
                        <a:latin typeface="Comic Sans MS" pitchFamily="66" charset="0"/>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38807">
                <a:tc vMerge="1">
                  <a:txBody>
                    <a:bodyPr/>
                    <a:lstStyle/>
                    <a:p>
                      <a:endParaRPr lang="tr-TR"/>
                    </a:p>
                  </a:txBody>
                  <a:tcPr/>
                </a:tc>
                <a:tc vMerge="1">
                  <a:txBody>
                    <a:bodyPr/>
                    <a:lstStyle/>
                    <a:p>
                      <a:endParaRPr lang="tr-TR"/>
                    </a:p>
                  </a:txBody>
                  <a:tcPr/>
                </a:tc>
                <a:tc>
                  <a:txBody>
                    <a:bodyPr/>
                    <a:lstStyle/>
                    <a:p>
                      <a:pPr algn="ctr">
                        <a:lnSpc>
                          <a:spcPct val="150000"/>
                        </a:lnSpc>
                        <a:spcAft>
                          <a:spcPts val="0"/>
                        </a:spcAft>
                      </a:pPr>
                      <a:r>
                        <a:rPr lang="tr-TR" sz="1100" b="1" dirty="0">
                          <a:solidFill>
                            <a:srgbClr val="000000"/>
                          </a:solidFill>
                          <a:latin typeface="Comic Sans MS"/>
                          <a:ea typeface="Times New Roman"/>
                          <a:cs typeface="Times New Roman"/>
                        </a:rPr>
                        <a:t>GİREN</a:t>
                      </a:r>
                      <a:endParaRPr lang="tr-TR" sz="1100" dirty="0">
                        <a:solidFill>
                          <a:srgbClr val="5F497A"/>
                        </a:solidFill>
                        <a:latin typeface="Calibri"/>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50000"/>
                        </a:lnSpc>
                        <a:spcAft>
                          <a:spcPts val="0"/>
                        </a:spcAft>
                      </a:pPr>
                      <a:r>
                        <a:rPr lang="tr-TR" sz="1100" b="1">
                          <a:solidFill>
                            <a:srgbClr val="000000"/>
                          </a:solidFill>
                          <a:latin typeface="Comic Sans MS"/>
                          <a:ea typeface="Times New Roman"/>
                          <a:cs typeface="Times New Roman"/>
                        </a:rPr>
                        <a:t>KAZANAN</a:t>
                      </a:r>
                      <a:endParaRPr lang="tr-TR" sz="1100">
                        <a:solidFill>
                          <a:srgbClr val="5F497A"/>
                        </a:solidFill>
                        <a:latin typeface="Calibri"/>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50000"/>
                        </a:lnSpc>
                        <a:spcAft>
                          <a:spcPts val="0"/>
                        </a:spcAft>
                      </a:pPr>
                      <a:r>
                        <a:rPr lang="tr-TR" sz="1100" b="1">
                          <a:solidFill>
                            <a:srgbClr val="000000"/>
                          </a:solidFill>
                          <a:latin typeface="Comic Sans MS"/>
                          <a:ea typeface="Times New Roman"/>
                          <a:cs typeface="Times New Roman"/>
                        </a:rPr>
                        <a:t>KAZANAN</a:t>
                      </a:r>
                      <a:endParaRPr lang="tr-TR" sz="1100">
                        <a:solidFill>
                          <a:srgbClr val="5F497A"/>
                        </a:solidFill>
                        <a:latin typeface="Calibri"/>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50000"/>
                        </a:lnSpc>
                        <a:spcAft>
                          <a:spcPts val="0"/>
                        </a:spcAft>
                      </a:pPr>
                      <a:endParaRPr lang="tr-TR" sz="1100">
                        <a:solidFill>
                          <a:srgbClr val="5F497A"/>
                        </a:solidFill>
                        <a:latin typeface="Calibri"/>
                        <a:ea typeface="Times New Roman"/>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338807">
                <a:tc>
                  <a:txBody>
                    <a:bodyPr/>
                    <a:lstStyle/>
                    <a:p>
                      <a:pPr algn="ctr">
                        <a:lnSpc>
                          <a:spcPct val="150000"/>
                        </a:lnSpc>
                        <a:spcAft>
                          <a:spcPts val="0"/>
                        </a:spcAft>
                      </a:pPr>
                      <a:r>
                        <a:rPr lang="tr-TR" sz="1100" b="1" dirty="0">
                          <a:solidFill>
                            <a:srgbClr val="000000"/>
                          </a:solidFill>
                          <a:latin typeface="Comic Sans MS"/>
                          <a:ea typeface="Times New Roman"/>
                          <a:cs typeface="Times New Roman"/>
                        </a:rPr>
                        <a:t>2004-2005</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16</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7</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r>
              <a:tr h="338807">
                <a:tc>
                  <a:txBody>
                    <a:bodyPr/>
                    <a:lstStyle/>
                    <a:p>
                      <a:pPr algn="ctr">
                        <a:lnSpc>
                          <a:spcPct val="150000"/>
                        </a:lnSpc>
                        <a:spcAft>
                          <a:spcPts val="0"/>
                        </a:spcAft>
                      </a:pPr>
                      <a:r>
                        <a:rPr lang="tr-TR" sz="1100" b="1" dirty="0">
                          <a:solidFill>
                            <a:srgbClr val="000000"/>
                          </a:solidFill>
                          <a:latin typeface="Comic Sans MS"/>
                          <a:ea typeface="Times New Roman"/>
                          <a:cs typeface="Times New Roman"/>
                        </a:rPr>
                        <a:t>2005-2006</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13</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12</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1</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r>
              <a:tr h="338807">
                <a:tc>
                  <a:txBody>
                    <a:bodyPr/>
                    <a:lstStyle/>
                    <a:p>
                      <a:pPr algn="ctr">
                        <a:lnSpc>
                          <a:spcPct val="150000"/>
                        </a:lnSpc>
                        <a:spcAft>
                          <a:spcPts val="0"/>
                        </a:spcAft>
                      </a:pPr>
                      <a:r>
                        <a:rPr lang="tr-TR" sz="1100" b="1" dirty="0">
                          <a:solidFill>
                            <a:srgbClr val="000000"/>
                          </a:solidFill>
                          <a:latin typeface="Comic Sans MS"/>
                          <a:ea typeface="Times New Roman"/>
                          <a:cs typeface="Times New Roman"/>
                        </a:rPr>
                        <a:t>2006-2007</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20</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19</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r>
              <a:tr h="338807">
                <a:tc>
                  <a:txBody>
                    <a:bodyPr/>
                    <a:lstStyle/>
                    <a:p>
                      <a:pPr algn="ctr">
                        <a:lnSpc>
                          <a:spcPct val="150000"/>
                        </a:lnSpc>
                        <a:spcAft>
                          <a:spcPts val="0"/>
                        </a:spcAft>
                      </a:pPr>
                      <a:r>
                        <a:rPr lang="tr-TR" sz="1100" b="1">
                          <a:solidFill>
                            <a:srgbClr val="000000"/>
                          </a:solidFill>
                          <a:latin typeface="Comic Sans MS"/>
                          <a:ea typeface="Times New Roman"/>
                          <a:cs typeface="Times New Roman"/>
                        </a:rPr>
                        <a:t>2007-2008</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11</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11</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r>
              <a:tr h="338807">
                <a:tc>
                  <a:txBody>
                    <a:bodyPr/>
                    <a:lstStyle/>
                    <a:p>
                      <a:pPr algn="ctr">
                        <a:lnSpc>
                          <a:spcPct val="150000"/>
                        </a:lnSpc>
                        <a:spcAft>
                          <a:spcPts val="0"/>
                        </a:spcAft>
                      </a:pPr>
                      <a:r>
                        <a:rPr lang="tr-TR" sz="1100" b="1">
                          <a:solidFill>
                            <a:srgbClr val="000000"/>
                          </a:solidFill>
                          <a:latin typeface="Comic Sans MS"/>
                          <a:ea typeface="Times New Roman"/>
                          <a:cs typeface="Times New Roman"/>
                        </a:rPr>
                        <a:t>2008-2009</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10</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5</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1</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tcPr>
                </a:tc>
              </a:tr>
              <a:tr h="338807">
                <a:tc>
                  <a:txBody>
                    <a:bodyPr/>
                    <a:lstStyle/>
                    <a:p>
                      <a:pPr algn="ctr">
                        <a:lnSpc>
                          <a:spcPct val="150000"/>
                        </a:lnSpc>
                        <a:spcAft>
                          <a:spcPts val="0"/>
                        </a:spcAft>
                      </a:pPr>
                      <a:r>
                        <a:rPr lang="tr-TR" sz="1100" b="1">
                          <a:solidFill>
                            <a:srgbClr val="000000"/>
                          </a:solidFill>
                          <a:latin typeface="Comic Sans MS"/>
                          <a:ea typeface="Times New Roman"/>
                          <a:cs typeface="Times New Roman"/>
                        </a:rPr>
                        <a:t>2009-2010</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27</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24</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6</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5</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50000"/>
                        </a:lnSpc>
                        <a:spcAft>
                          <a:spcPts val="0"/>
                        </a:spcAft>
                      </a:pP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a:noFill/>
                    </a:lnB>
                    <a:solidFill>
                      <a:srgbClr val="DFD8E8"/>
                    </a:solidFill>
                  </a:tcPr>
                </a:tc>
              </a:tr>
              <a:tr h="338807">
                <a:tc>
                  <a:txBody>
                    <a:bodyPr/>
                    <a:lstStyle/>
                    <a:p>
                      <a:pPr algn="ctr">
                        <a:lnSpc>
                          <a:spcPct val="150000"/>
                        </a:lnSpc>
                        <a:spcAft>
                          <a:spcPts val="0"/>
                        </a:spcAft>
                      </a:pPr>
                      <a:r>
                        <a:rPr lang="tr-TR" sz="1100" b="1">
                          <a:solidFill>
                            <a:srgbClr val="000000"/>
                          </a:solidFill>
                          <a:latin typeface="Comic Sans MS"/>
                          <a:ea typeface="Times New Roman"/>
                          <a:cs typeface="Times New Roman"/>
                        </a:rPr>
                        <a:t>2010-2011</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13</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13</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2</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100">
                          <a:solidFill>
                            <a:srgbClr val="000000"/>
                          </a:solidFill>
                          <a:latin typeface="Comic Sans MS"/>
                          <a:ea typeface="Times New Roman"/>
                          <a:cs typeface="Times New Roman"/>
                        </a:rPr>
                        <a:t>1</a:t>
                      </a:r>
                      <a:endParaRPr lang="tr-TR" sz="1100">
                        <a:solidFill>
                          <a:srgbClr val="5F497A"/>
                        </a:solidFill>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tr-TR" sz="1200" dirty="0" smtClean="0">
                          <a:solidFill>
                            <a:srgbClr val="5F497A"/>
                          </a:solidFill>
                          <a:latin typeface="Comic Sans MS" pitchFamily="66" charset="0"/>
                          <a:ea typeface="Times New Roman"/>
                          <a:cs typeface="Times New Roman"/>
                        </a:rPr>
                        <a:t>% 23</a:t>
                      </a:r>
                      <a:endParaRPr lang="tr-TR" sz="1200" dirty="0">
                        <a:solidFill>
                          <a:srgbClr val="5F497A"/>
                        </a:solidFill>
                        <a:latin typeface="Comic Sans MS" pitchFamily="66" charset="0"/>
                        <a:ea typeface="Times New Roman"/>
                        <a:cs typeface="Times New Roman"/>
                      </a:endParaRPr>
                    </a:p>
                  </a:txBody>
                  <a:tcPr marL="68580" marR="68580" marT="0" marB="0" anchor="ctr">
                    <a:lnL>
                      <a:noFill/>
                    </a:lnL>
                    <a:lnR>
                      <a:noFill/>
                    </a:lnR>
                    <a:lnT>
                      <a:noFill/>
                    </a:lnT>
                    <a:lnB>
                      <a:noFill/>
                    </a:lnB>
                  </a:tcPr>
                </a:tc>
              </a:tr>
              <a:tr h="338807">
                <a:tc>
                  <a:txBody>
                    <a:bodyPr/>
                    <a:lstStyle/>
                    <a:p>
                      <a:pPr algn="ctr">
                        <a:lnSpc>
                          <a:spcPct val="150000"/>
                        </a:lnSpc>
                        <a:spcAft>
                          <a:spcPts val="0"/>
                        </a:spcAft>
                      </a:pPr>
                      <a:r>
                        <a:rPr lang="tr-TR" sz="1100" b="1" dirty="0">
                          <a:solidFill>
                            <a:srgbClr val="000000"/>
                          </a:solidFill>
                          <a:latin typeface="Comic Sans MS"/>
                          <a:ea typeface="Times New Roman"/>
                          <a:cs typeface="Times New Roman"/>
                        </a:rPr>
                        <a:t>2011-2012</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19</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17</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100" dirty="0">
                          <a:solidFill>
                            <a:srgbClr val="000000"/>
                          </a:solidFill>
                          <a:latin typeface="Comic Sans MS"/>
                          <a:ea typeface="Times New Roman"/>
                          <a:cs typeface="Times New Roman"/>
                        </a:rPr>
                        <a:t>1</a:t>
                      </a:r>
                      <a:endParaRPr lang="tr-TR" sz="1100" dirty="0">
                        <a:solidFill>
                          <a:srgbClr val="5F497A"/>
                        </a:solidFill>
                        <a:latin typeface="Calibri"/>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dirty="0" smtClean="0">
                          <a:solidFill>
                            <a:srgbClr val="5F497A"/>
                          </a:solidFill>
                          <a:latin typeface="Comic Sans MS" pitchFamily="66" charset="0"/>
                          <a:ea typeface="Times New Roman"/>
                          <a:cs typeface="Times New Roman"/>
                        </a:rPr>
                        <a:t>% 11</a:t>
                      </a:r>
                      <a:endParaRPr lang="tr-TR" sz="1200" dirty="0">
                        <a:solidFill>
                          <a:srgbClr val="5F497A"/>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r>
              <a:tr h="328798">
                <a:tc>
                  <a:txBody>
                    <a:bodyPr/>
                    <a:lstStyle/>
                    <a:p>
                      <a:pPr algn="ctr">
                        <a:lnSpc>
                          <a:spcPct val="150000"/>
                        </a:lnSpc>
                        <a:spcAft>
                          <a:spcPts val="0"/>
                        </a:spcAft>
                      </a:pPr>
                      <a:r>
                        <a:rPr lang="tr-TR" sz="1200" b="1" dirty="0" smtClean="0">
                          <a:solidFill>
                            <a:schemeClr val="tx1"/>
                          </a:solidFill>
                          <a:latin typeface="Comic Sans MS" pitchFamily="66" charset="0"/>
                          <a:ea typeface="Times New Roman"/>
                          <a:cs typeface="Times New Roman"/>
                        </a:rPr>
                        <a:t>2012-2013</a:t>
                      </a:r>
                      <a:endParaRPr lang="tr-TR" sz="1200" b="1"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34</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32</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5</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9</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 43</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r>
              <a:tr h="328798">
                <a:tc>
                  <a:txBody>
                    <a:bodyPr/>
                    <a:lstStyle/>
                    <a:p>
                      <a:pPr algn="ctr">
                        <a:lnSpc>
                          <a:spcPct val="150000"/>
                        </a:lnSpc>
                        <a:spcAft>
                          <a:spcPts val="0"/>
                        </a:spcAft>
                      </a:pPr>
                      <a:r>
                        <a:rPr lang="tr-TR" sz="1200" b="1" dirty="0" smtClean="0">
                          <a:solidFill>
                            <a:schemeClr val="tx1"/>
                          </a:solidFill>
                          <a:latin typeface="Comic Sans MS" pitchFamily="66" charset="0"/>
                          <a:ea typeface="Times New Roman"/>
                          <a:cs typeface="Times New Roman"/>
                        </a:rPr>
                        <a:t>2013-2014</a:t>
                      </a:r>
                      <a:endParaRPr lang="tr-TR" sz="1200" b="1"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20</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20</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3</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4</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tr-TR" sz="1200" b="0" dirty="0" smtClean="0">
                          <a:solidFill>
                            <a:schemeClr val="tx1"/>
                          </a:solidFill>
                          <a:latin typeface="Comic Sans MS" pitchFamily="66" charset="0"/>
                          <a:ea typeface="Times New Roman"/>
                          <a:cs typeface="Times New Roman"/>
                        </a:rPr>
                        <a:t>% 30</a:t>
                      </a: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r>
              <a:tr h="328798">
                <a:tc>
                  <a:txBody>
                    <a:bodyPr/>
                    <a:lstStyle/>
                    <a:p>
                      <a:pPr algn="ctr">
                        <a:lnSpc>
                          <a:spcPct val="150000"/>
                        </a:lnSpc>
                        <a:spcAft>
                          <a:spcPts val="0"/>
                        </a:spcAft>
                      </a:pPr>
                      <a:r>
                        <a:rPr lang="tr-TR" sz="1200" b="1" dirty="0" smtClean="0">
                          <a:solidFill>
                            <a:schemeClr val="tx1"/>
                          </a:solidFill>
                          <a:latin typeface="Comic Sans MS" pitchFamily="66" charset="0"/>
                          <a:ea typeface="Times New Roman"/>
                          <a:cs typeface="Times New Roman"/>
                        </a:rPr>
                        <a:t>2014-2015</a:t>
                      </a:r>
                      <a:endParaRPr lang="tr-TR" sz="1200" b="1"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20</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20</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4</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9</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tr-TR" sz="1200" b="0" dirty="0" smtClean="0">
                          <a:solidFill>
                            <a:schemeClr val="tx1"/>
                          </a:solidFill>
                          <a:latin typeface="Comic Sans MS" pitchFamily="66" charset="0"/>
                          <a:ea typeface="Times New Roman"/>
                          <a:cs typeface="Times New Roman"/>
                        </a:rPr>
                        <a:t>% 65</a:t>
                      </a: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r>
              <a:tr h="328798">
                <a:tc>
                  <a:txBody>
                    <a:bodyPr/>
                    <a:lstStyle/>
                    <a:p>
                      <a:pPr algn="ctr">
                        <a:lnSpc>
                          <a:spcPct val="150000"/>
                        </a:lnSpc>
                        <a:spcAft>
                          <a:spcPts val="0"/>
                        </a:spcAft>
                      </a:pPr>
                      <a:r>
                        <a:rPr lang="tr-TR" sz="1200" b="1" dirty="0" smtClean="0">
                          <a:solidFill>
                            <a:schemeClr val="tx1"/>
                          </a:solidFill>
                          <a:latin typeface="Comic Sans MS" pitchFamily="66" charset="0"/>
                          <a:ea typeface="Times New Roman"/>
                          <a:cs typeface="Times New Roman"/>
                        </a:rPr>
                        <a:t>2015-2016</a:t>
                      </a:r>
                      <a:endParaRPr lang="tr-TR" sz="1200" b="1"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36</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35</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2</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algn="ctr">
                        <a:lnSpc>
                          <a:spcPct val="150000"/>
                        </a:lnSpc>
                        <a:spcAft>
                          <a:spcPts val="0"/>
                        </a:spcAft>
                      </a:pPr>
                      <a:r>
                        <a:rPr lang="tr-TR" sz="1200" b="0" dirty="0" smtClean="0">
                          <a:solidFill>
                            <a:schemeClr val="tx1"/>
                          </a:solidFill>
                          <a:latin typeface="Comic Sans MS" pitchFamily="66" charset="0"/>
                          <a:ea typeface="Times New Roman"/>
                          <a:cs typeface="Times New Roman"/>
                        </a:rPr>
                        <a:t>6</a:t>
                      </a: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tr-TR" sz="1200" b="0" smtClean="0">
                          <a:solidFill>
                            <a:schemeClr val="tx1"/>
                          </a:solidFill>
                          <a:latin typeface="Comic Sans MS" pitchFamily="66" charset="0"/>
                          <a:ea typeface="Times New Roman"/>
                          <a:cs typeface="Times New Roman"/>
                        </a:rPr>
                        <a:t>% 28.8</a:t>
                      </a:r>
                    </a:p>
                  </a:txBody>
                  <a:tcPr marL="68580" marR="68580" marT="0" marB="0" anchor="ctr">
                    <a:lnL>
                      <a:noFill/>
                    </a:lnL>
                    <a:lnR>
                      <a:noFill/>
                    </a:lnR>
                    <a:lnT>
                      <a:noFill/>
                    </a:lnT>
                    <a:lnB w="12700" cap="flat" cmpd="sng" algn="ctr">
                      <a:noFill/>
                      <a:prstDash val="solid"/>
                      <a:round/>
                      <a:headEnd type="none" w="med" len="med"/>
                      <a:tailEnd type="none" w="med" len="med"/>
                    </a:lnB>
                    <a:solidFill>
                      <a:srgbClr val="DFD8E8"/>
                    </a:solidFill>
                  </a:tcPr>
                </a:tc>
              </a:tr>
              <a:tr h="328798">
                <a:tc>
                  <a:txBody>
                    <a:bodyPr/>
                    <a:lstStyle/>
                    <a:p>
                      <a:pPr algn="ctr">
                        <a:lnSpc>
                          <a:spcPct val="150000"/>
                        </a:lnSpc>
                        <a:spcAft>
                          <a:spcPts val="0"/>
                        </a:spcAft>
                      </a:pPr>
                      <a:r>
                        <a:rPr lang="tr-TR" sz="1200" b="1" dirty="0" smtClean="0">
                          <a:solidFill>
                            <a:schemeClr val="tx1"/>
                          </a:solidFill>
                          <a:latin typeface="Comic Sans MS" pitchFamily="66" charset="0"/>
                          <a:ea typeface="Times New Roman"/>
                          <a:cs typeface="Times New Roman"/>
                        </a:rPr>
                        <a:t>2016-2017</a:t>
                      </a:r>
                      <a:endParaRPr lang="tr-TR" sz="1200" b="1"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50000"/>
                        </a:lnSpc>
                        <a:spcAft>
                          <a:spcPts val="0"/>
                        </a:spcAft>
                      </a:pP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50000"/>
                        </a:lnSpc>
                        <a:spcAft>
                          <a:spcPts val="0"/>
                        </a:spcAft>
                      </a:pP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50000"/>
                        </a:lnSpc>
                        <a:spcAft>
                          <a:spcPts val="0"/>
                        </a:spcAft>
                      </a:pP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50000"/>
                        </a:lnSpc>
                        <a:spcAft>
                          <a:spcPts val="0"/>
                        </a:spcAft>
                      </a:pP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50000"/>
                        </a:lnSpc>
                        <a:spcAft>
                          <a:spcPts val="0"/>
                        </a:spcAft>
                      </a:pPr>
                      <a:endParaRPr lang="tr-TR" sz="1200" b="0" dirty="0">
                        <a:solidFill>
                          <a:schemeClr val="tx1"/>
                        </a:solidFill>
                        <a:latin typeface="Comic Sans MS" pitchFamily="66" charset="0"/>
                        <a:ea typeface="Times New Roman"/>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
        <p:nvSpPr>
          <p:cNvPr id="37889" name="Rectangle 1"/>
          <p:cNvSpPr>
            <a:spLocks noChangeArrowheads="1"/>
          </p:cNvSpPr>
          <p:nvPr/>
        </p:nvSpPr>
        <p:spPr bwMode="auto">
          <a:xfrm>
            <a:off x="0" y="64291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51075" algn="l"/>
              </a:tabLst>
            </a:pPr>
            <a:r>
              <a:rPr kumimoji="0" lang="tr-TR"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NİVERSİTEYE GİRİŞ BAŞARI İSTATİSTİKLERİ</a:t>
            </a:r>
            <a:endParaRPr kumimoji="0" lang="tr-TR"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000100" y="1214422"/>
            <a:ext cx="728664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30238" algn="l"/>
                <a:tab pos="2251075" algn="l"/>
              </a:tabLst>
            </a:pPr>
            <a:r>
              <a:rPr kumimoji="0" lang="tr-TR" sz="1600" b="1" i="0" u="none" strike="noStrike" cap="none" normalizeH="0" baseline="0" dirty="0" smtClean="0">
                <a:ln>
                  <a:noFill/>
                </a:ln>
                <a:solidFill>
                  <a:schemeClr val="tx2"/>
                </a:solidFill>
                <a:effectLst/>
                <a:latin typeface="Comic Sans MS" pitchFamily="66" charset="0"/>
                <a:ea typeface="Times New Roman" pitchFamily="18" charset="0"/>
                <a:cs typeface="Times New Roman" pitchFamily="18" charset="0"/>
              </a:rPr>
              <a:t>MİSYONUMUZ ve VİZYONUMUZ</a:t>
            </a:r>
          </a:p>
          <a:p>
            <a:pPr marL="0" marR="0" lvl="0" indent="0" algn="ctr" defTabSz="914400" rtl="0" eaLnBrk="1" fontAlgn="base" latinLnBrk="0" hangingPunct="1">
              <a:lnSpc>
                <a:spcPct val="100000"/>
              </a:lnSpc>
              <a:spcBef>
                <a:spcPct val="0"/>
              </a:spcBef>
              <a:spcAft>
                <a:spcPct val="0"/>
              </a:spcAft>
              <a:buClrTx/>
              <a:buSzTx/>
              <a:buFontTx/>
              <a:buNone/>
              <a:tabLst>
                <a:tab pos="630238" algn="l"/>
                <a:tab pos="2251075" algn="l"/>
              </a:tabLst>
            </a:pPr>
            <a:endParaRPr lang="tr-TR" sz="1600" b="1" dirty="0" smtClean="0">
              <a:latin typeface="Comic Sans MS" pitchFamily="66"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630238" algn="l"/>
                <a:tab pos="2251075" algn="l"/>
              </a:tabLst>
            </a:pPr>
            <a:endParaRPr kumimoji="0" lang="tr-TR"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630238" algn="l"/>
                <a:tab pos="2251075" algn="l"/>
              </a:tabLst>
            </a:pPr>
            <a:r>
              <a:rPr kumimoji="0" lang="tr-TR" sz="16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MİSYONUMUZ:</a:t>
            </a:r>
            <a:endParaRPr kumimoji="0" lang="tr-TR"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630238" algn="l"/>
                <a:tab pos="2251075" algn="l"/>
              </a:tabLst>
            </a:pPr>
            <a:r>
              <a:rPr kumimoji="0" lang="tr-TR" sz="16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Çevresiyle bağları güçlü, geçmişten aldığı güçle geleceğe umutla bakan; çağın ihtiyaçlarına cevap verebilecek düzeyde eğitim veren nitelikli insanlar yetiştirmek.</a:t>
            </a:r>
          </a:p>
          <a:p>
            <a:pPr marL="0" marR="0" lvl="0" indent="0" algn="ctr" defTabSz="914400" rtl="0" eaLnBrk="0" fontAlgn="base" latinLnBrk="0" hangingPunct="0">
              <a:lnSpc>
                <a:spcPct val="100000"/>
              </a:lnSpc>
              <a:spcBef>
                <a:spcPct val="0"/>
              </a:spcBef>
              <a:spcAft>
                <a:spcPct val="0"/>
              </a:spcAft>
              <a:buClrTx/>
              <a:buSzTx/>
              <a:buFontTx/>
              <a:buNone/>
              <a:tabLst>
                <a:tab pos="630238" algn="l"/>
                <a:tab pos="2251075" algn="l"/>
              </a:tabLst>
            </a:pPr>
            <a:endParaRPr lang="tr-TR" sz="1600" dirty="0" smtClean="0">
              <a:latin typeface="Comic Sans MS" pitchFamily="66"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630238" algn="l"/>
                <a:tab pos="2251075" algn="l"/>
              </a:tabLst>
            </a:pPr>
            <a:endParaRPr kumimoji="0" lang="tr-TR" sz="16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630238" algn="l"/>
                <a:tab pos="2251075" algn="l"/>
              </a:tabLst>
            </a:pPr>
            <a:endParaRPr kumimoji="0" lang="tr-TR"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630238" algn="l"/>
                <a:tab pos="2251075" algn="l"/>
              </a:tabLst>
            </a:pPr>
            <a:r>
              <a:rPr kumimoji="0" lang="tr-TR" sz="16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VİZYONUMUZ: </a:t>
            </a:r>
          </a:p>
          <a:p>
            <a:pPr marL="0" marR="0" lvl="0" indent="0" algn="ctr" defTabSz="914400" rtl="0" eaLnBrk="0" fontAlgn="base" latinLnBrk="0" hangingPunct="0">
              <a:lnSpc>
                <a:spcPct val="100000"/>
              </a:lnSpc>
              <a:spcBef>
                <a:spcPct val="0"/>
              </a:spcBef>
              <a:spcAft>
                <a:spcPct val="0"/>
              </a:spcAft>
              <a:buClrTx/>
              <a:buSzTx/>
              <a:buFontTx/>
              <a:buNone/>
              <a:tabLst>
                <a:tab pos="630238" algn="l"/>
                <a:tab pos="2251075" algn="l"/>
              </a:tabLst>
            </a:pPr>
            <a:r>
              <a:rPr kumimoji="0" lang="tr-TR" sz="16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tr-TR" sz="16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Öğrencilerimizin zihninde insana, düşünceye, ahlaka, kültürel değerlere ve saygıya dayanan bir eğitim öğretim anlayışını benimsetmek. Kültürel mirası değerlendirebilen, yaşamı yorumlayabilen ve problemlere çözüm üretebilen bireyler yetiştirmek</a:t>
            </a:r>
            <a:r>
              <a:rPr kumimoji="0" lang="tr-TR" sz="1600" b="0" i="0" u="none" strike="noStrike" cap="none" normalizeH="0" baseline="0" dirty="0" smtClean="0">
                <a:ln>
                  <a:noFill/>
                </a:ln>
                <a:solidFill>
                  <a:schemeClr val="tx1"/>
                </a:solidFill>
                <a:effectLst/>
                <a:latin typeface="Comic Sans MS" pitchFamily="66"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ilhami\Desktop\15062012409.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Colorful-Floral-Designs-Vector.jpg"/>
          <p:cNvPicPr>
            <a:picLocks noChangeAspect="1"/>
          </p:cNvPicPr>
          <p:nvPr/>
        </p:nvPicPr>
        <p:blipFill>
          <a:blip r:embed="rId2" cstate="print"/>
          <a:srcRect t="6298" b="18125"/>
          <a:stretch>
            <a:fillRect/>
          </a:stretch>
        </p:blipFill>
        <p:spPr>
          <a:xfrm rot="16200000">
            <a:off x="-1796194" y="1785948"/>
            <a:ext cx="6868245" cy="3275857"/>
          </a:xfrm>
          <a:prstGeom prst="rect">
            <a:avLst/>
          </a:prstGeom>
        </p:spPr>
      </p:pic>
      <p:sp>
        <p:nvSpPr>
          <p:cNvPr id="5" name="4 Çerçeve"/>
          <p:cNvSpPr>
            <a:spLocks/>
          </p:cNvSpPr>
          <p:nvPr/>
        </p:nvSpPr>
        <p:spPr>
          <a:xfrm>
            <a:off x="0" y="0"/>
            <a:ext cx="9144000" cy="6858000"/>
          </a:xfrm>
          <a:prstGeom prst="frame">
            <a:avLst>
              <a:gd name="adj1" fmla="val 5214"/>
            </a:avLst>
          </a:prstGeom>
          <a:ln w="12700">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pic>
        <p:nvPicPr>
          <p:cNvPr id="563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971600" y="928570"/>
            <a:ext cx="7344816" cy="4064755"/>
          </a:xfrm>
          <a:prstGeom prst="rect">
            <a:avLst/>
          </a:prstGeom>
          <a:noFill/>
        </p:spPr>
      </p:pic>
      <p:sp>
        <p:nvSpPr>
          <p:cNvPr id="7" name="6 Metin kutusu"/>
          <p:cNvSpPr txBox="1"/>
          <p:nvPr/>
        </p:nvSpPr>
        <p:spPr>
          <a:xfrm>
            <a:off x="1738298" y="5661248"/>
            <a:ext cx="5098703" cy="76944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OKUL MÜDÜRÜMÜZ</a:t>
            </a:r>
            <a:endParaRPr lang="tr-T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642910" y="1142984"/>
          <a:ext cx="7858180" cy="5218416"/>
        </p:xfrm>
        <a:graphic>
          <a:graphicData uri="http://schemas.openxmlformats.org/drawingml/2006/table">
            <a:tbl>
              <a:tblPr/>
              <a:tblGrid>
                <a:gridCol w="2390458"/>
                <a:gridCol w="5467722"/>
              </a:tblGrid>
              <a:tr h="382132">
                <a:tc>
                  <a:txBody>
                    <a:bodyPr/>
                    <a:lstStyle/>
                    <a:p>
                      <a:pPr algn="ctr">
                        <a:lnSpc>
                          <a:spcPct val="115000"/>
                        </a:lnSpc>
                        <a:spcAft>
                          <a:spcPts val="0"/>
                        </a:spcAft>
                      </a:pPr>
                      <a:r>
                        <a:rPr lang="tr-TR" sz="1100" b="1" dirty="0">
                          <a:latin typeface="Comic Sans MS"/>
                          <a:ea typeface="Times New Roman"/>
                          <a:cs typeface="Times New Roman"/>
                        </a:rPr>
                        <a:t>Okul Adı</a:t>
                      </a:r>
                      <a:endParaRPr lang="tr-TR" sz="1100" dirty="0">
                        <a:latin typeface="Calibri"/>
                        <a:ea typeface="Times New Roman"/>
                        <a:cs typeface="Times New Roman"/>
                      </a:endParaRPr>
                    </a:p>
                  </a:txBody>
                  <a:tcPr marL="47297" marR="47297" marT="0"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l">
                        <a:lnSpc>
                          <a:spcPct val="115000"/>
                        </a:lnSpc>
                        <a:spcAft>
                          <a:spcPts val="0"/>
                        </a:spcAft>
                      </a:pPr>
                      <a:r>
                        <a:rPr lang="tr-TR" sz="1400" dirty="0">
                          <a:latin typeface="Comic Sans MS"/>
                          <a:ea typeface="Times New Roman"/>
                          <a:cs typeface="Times New Roman"/>
                        </a:rPr>
                        <a:t>Ordu Ulubey </a:t>
                      </a:r>
                      <a:r>
                        <a:rPr lang="tr-TR" sz="1400" dirty="0" smtClean="0">
                          <a:latin typeface="Comic Sans MS"/>
                          <a:ea typeface="Times New Roman"/>
                          <a:cs typeface="Times New Roman"/>
                        </a:rPr>
                        <a:t>Anadolu</a:t>
                      </a:r>
                      <a:r>
                        <a:rPr lang="tr-TR" sz="1400" baseline="0" dirty="0" smtClean="0">
                          <a:latin typeface="Comic Sans MS"/>
                          <a:ea typeface="Times New Roman"/>
                          <a:cs typeface="Times New Roman"/>
                        </a:rPr>
                        <a:t> </a:t>
                      </a:r>
                      <a:r>
                        <a:rPr lang="tr-TR" sz="1400" dirty="0" smtClean="0">
                          <a:latin typeface="Comic Sans MS"/>
                          <a:ea typeface="Times New Roman"/>
                          <a:cs typeface="Times New Roman"/>
                        </a:rPr>
                        <a:t>İmam </a:t>
                      </a:r>
                      <a:r>
                        <a:rPr lang="tr-TR" sz="1400" dirty="0">
                          <a:latin typeface="Comic Sans MS"/>
                          <a:ea typeface="Times New Roman"/>
                          <a:cs typeface="Times New Roman"/>
                        </a:rPr>
                        <a:t>Hatip </a:t>
                      </a:r>
                      <a:r>
                        <a:rPr lang="tr-TR" sz="1400" dirty="0" smtClean="0">
                          <a:latin typeface="Comic Sans MS"/>
                          <a:ea typeface="Times New Roman"/>
                          <a:cs typeface="Times New Roman"/>
                        </a:rPr>
                        <a:t>Lisesi ve</a:t>
                      </a:r>
                      <a:r>
                        <a:rPr lang="tr-TR" sz="1400" baseline="0" dirty="0" smtClean="0">
                          <a:latin typeface="Comic Sans MS"/>
                          <a:ea typeface="Times New Roman"/>
                          <a:cs typeface="Times New Roman"/>
                        </a:rPr>
                        <a:t> Ortaokulu</a:t>
                      </a:r>
                      <a:endParaRPr lang="tr-TR" sz="1400" dirty="0">
                        <a:latin typeface="Calibri"/>
                        <a:ea typeface="Times New Roman"/>
                        <a:cs typeface="Times New Roman"/>
                      </a:endParaRPr>
                    </a:p>
                  </a:txBody>
                  <a:tcPr marL="47297" marR="47297"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r>
              <a:tr h="382132">
                <a:tc>
                  <a:txBody>
                    <a:bodyPr/>
                    <a:lstStyle/>
                    <a:p>
                      <a:pPr algn="ctr">
                        <a:lnSpc>
                          <a:spcPct val="115000"/>
                        </a:lnSpc>
                        <a:spcAft>
                          <a:spcPts val="0"/>
                        </a:spcAft>
                      </a:pPr>
                      <a:r>
                        <a:rPr lang="tr-TR" sz="1100" b="1" dirty="0">
                          <a:latin typeface="Comic Sans MS"/>
                          <a:ea typeface="Times New Roman"/>
                          <a:cs typeface="Times New Roman"/>
                        </a:rPr>
                        <a:t>Okul Müdürü</a:t>
                      </a:r>
                      <a:endParaRPr lang="tr-TR" sz="1100" dirty="0">
                        <a:latin typeface="Calibri"/>
                        <a:ea typeface="Times New Roman"/>
                        <a:cs typeface="Times New Roman"/>
                      </a:endParaRPr>
                    </a:p>
                  </a:txBody>
                  <a:tcPr marL="47297" marR="47297" marT="0"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ct val="115000"/>
                        </a:lnSpc>
                        <a:spcAft>
                          <a:spcPts val="0"/>
                        </a:spcAft>
                      </a:pPr>
                      <a:r>
                        <a:rPr lang="tr-TR" sz="1400" dirty="0" smtClean="0">
                          <a:latin typeface="Comic Sans MS"/>
                          <a:ea typeface="Times New Roman"/>
                          <a:cs typeface="Times New Roman"/>
                        </a:rPr>
                        <a:t>Mesut KUTLU</a:t>
                      </a:r>
                      <a:endParaRPr lang="tr-TR" sz="1400" dirty="0">
                        <a:latin typeface="Calibri"/>
                        <a:ea typeface="Times New Roman"/>
                        <a:cs typeface="Times New Roman"/>
                      </a:endParaRPr>
                    </a:p>
                  </a:txBody>
                  <a:tcPr marL="47297" marR="47297"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82132">
                <a:tc>
                  <a:txBody>
                    <a:bodyPr/>
                    <a:lstStyle/>
                    <a:p>
                      <a:pPr algn="ctr">
                        <a:lnSpc>
                          <a:spcPct val="115000"/>
                        </a:lnSpc>
                        <a:spcAft>
                          <a:spcPts val="0"/>
                        </a:spcAft>
                      </a:pPr>
                      <a:r>
                        <a:rPr lang="tr-TR" sz="1100" b="1" dirty="0">
                          <a:latin typeface="Comic Sans MS"/>
                          <a:ea typeface="Times New Roman"/>
                          <a:cs typeface="Times New Roman"/>
                        </a:rPr>
                        <a:t>Okul Adresi</a:t>
                      </a:r>
                      <a:endParaRPr lang="tr-TR" sz="1100" dirty="0">
                        <a:latin typeface="Calibri"/>
                        <a:ea typeface="Times New Roman"/>
                        <a:cs typeface="Times New Roman"/>
                      </a:endParaRPr>
                    </a:p>
                  </a:txBody>
                  <a:tcPr marL="47297" marR="47297" marT="0"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l">
                        <a:lnSpc>
                          <a:spcPct val="115000"/>
                        </a:lnSpc>
                        <a:spcAft>
                          <a:spcPts val="0"/>
                        </a:spcAft>
                      </a:pPr>
                      <a:r>
                        <a:rPr lang="tr-TR" sz="1400" dirty="0">
                          <a:latin typeface="Comic Sans MS"/>
                          <a:ea typeface="Times New Roman"/>
                          <a:cs typeface="Times New Roman"/>
                        </a:rPr>
                        <a:t>Çatallı Mah. 100. Yıl Cad. No:78 Ulubey/ORDU</a:t>
                      </a:r>
                      <a:endParaRPr lang="tr-TR" sz="1400" dirty="0">
                        <a:latin typeface="Calibri"/>
                        <a:ea typeface="Times New Roman"/>
                        <a:cs typeface="Times New Roman"/>
                      </a:endParaRPr>
                    </a:p>
                  </a:txBody>
                  <a:tcPr marL="47297" marR="47297"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82132">
                <a:tc>
                  <a:txBody>
                    <a:bodyPr/>
                    <a:lstStyle/>
                    <a:p>
                      <a:pPr algn="ctr">
                        <a:lnSpc>
                          <a:spcPct val="115000"/>
                        </a:lnSpc>
                        <a:spcAft>
                          <a:spcPts val="0"/>
                        </a:spcAft>
                      </a:pPr>
                      <a:r>
                        <a:rPr lang="tr-TR" sz="1100" b="1" dirty="0">
                          <a:latin typeface="Comic Sans MS"/>
                          <a:ea typeface="Times New Roman"/>
                          <a:cs typeface="Times New Roman"/>
                        </a:rPr>
                        <a:t>Telefon Numarası</a:t>
                      </a:r>
                      <a:endParaRPr lang="tr-TR" sz="1100" dirty="0">
                        <a:latin typeface="Calibri"/>
                        <a:ea typeface="Times New Roman"/>
                        <a:cs typeface="Times New Roman"/>
                      </a:endParaRPr>
                    </a:p>
                  </a:txBody>
                  <a:tcPr marL="47297" marR="47297" marT="0"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ct val="115000"/>
                        </a:lnSpc>
                        <a:spcAft>
                          <a:spcPts val="0"/>
                        </a:spcAft>
                      </a:pPr>
                      <a:r>
                        <a:rPr lang="tr-TR" sz="1400" dirty="0">
                          <a:latin typeface="Comic Sans MS"/>
                          <a:ea typeface="Times New Roman"/>
                          <a:cs typeface="Times New Roman"/>
                        </a:rPr>
                        <a:t>0 452 861 34 79</a:t>
                      </a:r>
                      <a:endParaRPr lang="tr-TR" sz="1400" dirty="0">
                        <a:latin typeface="Calibri"/>
                        <a:ea typeface="Times New Roman"/>
                        <a:cs typeface="Times New Roman"/>
                      </a:endParaRPr>
                    </a:p>
                  </a:txBody>
                  <a:tcPr marL="47297" marR="47297"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82132">
                <a:tc>
                  <a:txBody>
                    <a:bodyPr/>
                    <a:lstStyle/>
                    <a:p>
                      <a:pPr algn="ctr">
                        <a:lnSpc>
                          <a:spcPct val="115000"/>
                        </a:lnSpc>
                        <a:spcAft>
                          <a:spcPts val="0"/>
                        </a:spcAft>
                      </a:pPr>
                      <a:r>
                        <a:rPr lang="tr-TR" sz="1100" b="1" dirty="0">
                          <a:latin typeface="Comic Sans MS"/>
                          <a:ea typeface="Times New Roman"/>
                          <a:cs typeface="Times New Roman"/>
                        </a:rPr>
                        <a:t>Faks Numarası</a:t>
                      </a:r>
                      <a:endParaRPr lang="tr-TR" sz="1100" dirty="0">
                        <a:latin typeface="Calibri"/>
                        <a:ea typeface="Times New Roman"/>
                        <a:cs typeface="Times New Roman"/>
                      </a:endParaRPr>
                    </a:p>
                  </a:txBody>
                  <a:tcPr marL="47297" marR="47297" marT="0"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l">
                        <a:lnSpc>
                          <a:spcPct val="115000"/>
                        </a:lnSpc>
                        <a:spcAft>
                          <a:spcPts val="0"/>
                        </a:spcAft>
                      </a:pPr>
                      <a:r>
                        <a:rPr lang="tr-TR" sz="1400" dirty="0">
                          <a:latin typeface="Comic Sans MS"/>
                          <a:ea typeface="Times New Roman"/>
                          <a:cs typeface="Times New Roman"/>
                        </a:rPr>
                        <a:t>0 452 861 32 91</a:t>
                      </a:r>
                      <a:endParaRPr lang="tr-TR" sz="1400" dirty="0">
                        <a:latin typeface="Calibri"/>
                        <a:ea typeface="Times New Roman"/>
                        <a:cs typeface="Times New Roman"/>
                      </a:endParaRPr>
                    </a:p>
                  </a:txBody>
                  <a:tcPr marL="47297" marR="47297"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82132">
                <a:tc>
                  <a:txBody>
                    <a:bodyPr/>
                    <a:lstStyle/>
                    <a:p>
                      <a:pPr algn="ctr">
                        <a:lnSpc>
                          <a:spcPct val="115000"/>
                        </a:lnSpc>
                        <a:spcAft>
                          <a:spcPts val="0"/>
                        </a:spcAft>
                      </a:pPr>
                      <a:r>
                        <a:rPr lang="tr-TR" sz="1100" b="1" dirty="0">
                          <a:latin typeface="Comic Sans MS"/>
                          <a:ea typeface="Times New Roman"/>
                          <a:cs typeface="Times New Roman"/>
                        </a:rPr>
                        <a:t>E-mail Adresi</a:t>
                      </a:r>
                      <a:endParaRPr lang="tr-TR" sz="1100" dirty="0">
                        <a:latin typeface="Calibri"/>
                        <a:ea typeface="Times New Roman"/>
                        <a:cs typeface="Times New Roman"/>
                      </a:endParaRPr>
                    </a:p>
                  </a:txBody>
                  <a:tcPr marL="47297" marR="47297" marT="0"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ts val="1245"/>
                        </a:lnSpc>
                        <a:spcAft>
                          <a:spcPts val="0"/>
                        </a:spcAft>
                        <a:tabLst>
                          <a:tab pos="1042670" algn="l"/>
                          <a:tab pos="2886710" algn="l"/>
                        </a:tabLst>
                      </a:pPr>
                      <a:r>
                        <a:rPr lang="tr-TR" sz="1400" dirty="0">
                          <a:latin typeface="Comic Sans MS"/>
                          <a:ea typeface="Times New Roman"/>
                        </a:rPr>
                        <a:t>192400@</a:t>
                      </a:r>
                      <a:r>
                        <a:rPr lang="tr-TR" sz="1400" dirty="0" err="1">
                          <a:latin typeface="Comic Sans MS"/>
                          <a:ea typeface="Times New Roman"/>
                        </a:rPr>
                        <a:t>meb</a:t>
                      </a:r>
                      <a:r>
                        <a:rPr lang="tr-TR" sz="1400" dirty="0">
                          <a:latin typeface="Comic Sans MS"/>
                          <a:ea typeface="Times New Roman"/>
                        </a:rPr>
                        <a:t>.k12.tr</a:t>
                      </a:r>
                      <a:endParaRPr lang="tr-TR" sz="1400" dirty="0">
                        <a:latin typeface="Times New Roman"/>
                        <a:ea typeface="Times New Roman"/>
                      </a:endParaRPr>
                    </a:p>
                  </a:txBody>
                  <a:tcPr marL="47297" marR="47297"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82132">
                <a:tc>
                  <a:txBody>
                    <a:bodyPr/>
                    <a:lstStyle/>
                    <a:p>
                      <a:pPr algn="ctr">
                        <a:lnSpc>
                          <a:spcPct val="115000"/>
                        </a:lnSpc>
                        <a:spcAft>
                          <a:spcPts val="0"/>
                        </a:spcAft>
                      </a:pPr>
                      <a:r>
                        <a:rPr lang="tr-TR" sz="1100" b="1" dirty="0">
                          <a:latin typeface="Comic Sans MS"/>
                          <a:ea typeface="Times New Roman"/>
                          <a:cs typeface="Times New Roman"/>
                        </a:rPr>
                        <a:t>Seviyesi, Derecesi ve Öğretim Şekli</a:t>
                      </a:r>
                      <a:endParaRPr lang="tr-TR" sz="1100" dirty="0">
                        <a:latin typeface="Calibri"/>
                        <a:ea typeface="Times New Roman"/>
                        <a:cs typeface="Times New Roman"/>
                      </a:endParaRPr>
                    </a:p>
                  </a:txBody>
                  <a:tcPr marL="47297" marR="47297" marT="0"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l">
                        <a:lnSpc>
                          <a:spcPct val="115000"/>
                        </a:lnSpc>
                        <a:spcAft>
                          <a:spcPts val="0"/>
                        </a:spcAft>
                      </a:pPr>
                      <a:r>
                        <a:rPr lang="tr-TR" sz="1400" dirty="0">
                          <a:latin typeface="Comic Sans MS"/>
                          <a:ea typeface="Times New Roman"/>
                          <a:cs typeface="Times New Roman"/>
                        </a:rPr>
                        <a:t>Ortaokul, Ortaöğretim Kurumu, Normal Tam Tedrisat</a:t>
                      </a:r>
                      <a:endParaRPr lang="tr-TR" sz="1400" dirty="0">
                        <a:latin typeface="Calibri"/>
                        <a:ea typeface="Times New Roman"/>
                        <a:cs typeface="Times New Roman"/>
                      </a:endParaRPr>
                    </a:p>
                  </a:txBody>
                  <a:tcPr marL="47297" marR="47297"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82132">
                <a:tc>
                  <a:txBody>
                    <a:bodyPr/>
                    <a:lstStyle/>
                    <a:p>
                      <a:pPr algn="ctr">
                        <a:lnSpc>
                          <a:spcPct val="115000"/>
                        </a:lnSpc>
                        <a:spcAft>
                          <a:spcPts val="0"/>
                        </a:spcAft>
                      </a:pPr>
                      <a:r>
                        <a:rPr lang="tr-TR" sz="1100" b="1" dirty="0">
                          <a:latin typeface="Comic Sans MS"/>
                          <a:ea typeface="Times New Roman"/>
                          <a:cs typeface="Times New Roman"/>
                        </a:rPr>
                        <a:t>Okutulan Yabancı Diller</a:t>
                      </a:r>
                      <a:endParaRPr lang="tr-TR" sz="1100" dirty="0">
                        <a:latin typeface="Calibri"/>
                        <a:ea typeface="Times New Roman"/>
                        <a:cs typeface="Times New Roman"/>
                      </a:endParaRPr>
                    </a:p>
                  </a:txBody>
                  <a:tcPr marL="47297" marR="47297" marT="0"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ct val="115000"/>
                        </a:lnSpc>
                        <a:spcAft>
                          <a:spcPts val="0"/>
                        </a:spcAft>
                      </a:pPr>
                      <a:r>
                        <a:rPr lang="tr-TR" sz="1400" dirty="0">
                          <a:latin typeface="Comic Sans MS"/>
                          <a:ea typeface="Times New Roman"/>
                          <a:cs typeface="Times New Roman"/>
                        </a:rPr>
                        <a:t>Arapça, İngilizce</a:t>
                      </a:r>
                      <a:endParaRPr lang="tr-TR" sz="1400" dirty="0">
                        <a:latin typeface="Calibri"/>
                        <a:ea typeface="Times New Roman"/>
                        <a:cs typeface="Times New Roman"/>
                      </a:endParaRPr>
                    </a:p>
                  </a:txBody>
                  <a:tcPr marL="47297" marR="47297"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157920">
                <a:tc>
                  <a:txBody>
                    <a:bodyPr/>
                    <a:lstStyle/>
                    <a:p>
                      <a:pPr algn="ctr">
                        <a:lnSpc>
                          <a:spcPct val="115000"/>
                        </a:lnSpc>
                        <a:spcAft>
                          <a:spcPts val="0"/>
                        </a:spcAft>
                      </a:pPr>
                      <a:endParaRPr lang="tr-TR" sz="1200" dirty="0" smtClean="0">
                        <a:latin typeface="Calibri"/>
                        <a:ea typeface="Times New Roman"/>
                        <a:cs typeface="Times New Roman"/>
                      </a:endParaRPr>
                    </a:p>
                    <a:p>
                      <a:pPr algn="ctr">
                        <a:lnSpc>
                          <a:spcPct val="115000"/>
                        </a:lnSpc>
                        <a:spcAft>
                          <a:spcPts val="0"/>
                        </a:spcAft>
                      </a:pPr>
                      <a:endParaRPr lang="tr-TR" sz="1200" dirty="0" smtClean="0">
                        <a:latin typeface="Calibri"/>
                        <a:ea typeface="Times New Roman"/>
                        <a:cs typeface="Times New Roman"/>
                      </a:endParaRPr>
                    </a:p>
                    <a:p>
                      <a:pPr algn="ctr">
                        <a:lnSpc>
                          <a:spcPct val="115000"/>
                        </a:lnSpc>
                        <a:spcAft>
                          <a:spcPts val="0"/>
                        </a:spcAft>
                      </a:pPr>
                      <a:endParaRPr lang="tr-TR" sz="1200" dirty="0" smtClean="0">
                        <a:latin typeface="Calibri"/>
                        <a:ea typeface="Times New Roman"/>
                        <a:cs typeface="Times New Roman"/>
                      </a:endParaRPr>
                    </a:p>
                    <a:p>
                      <a:pPr algn="ctr">
                        <a:lnSpc>
                          <a:spcPct val="115000"/>
                        </a:lnSpc>
                        <a:spcAft>
                          <a:spcPts val="0"/>
                        </a:spcAft>
                      </a:pPr>
                      <a:endParaRPr lang="tr-TR" sz="1200" dirty="0">
                        <a:latin typeface="Calibri"/>
                        <a:ea typeface="Times New Roman"/>
                        <a:cs typeface="Times New Roman"/>
                      </a:endParaRPr>
                    </a:p>
                    <a:p>
                      <a:pPr algn="ctr">
                        <a:lnSpc>
                          <a:spcPct val="115000"/>
                        </a:lnSpc>
                        <a:spcAft>
                          <a:spcPts val="0"/>
                        </a:spcAft>
                      </a:pPr>
                      <a:r>
                        <a:rPr lang="tr-TR" sz="1200" b="1" dirty="0">
                          <a:latin typeface="Comic Sans MS"/>
                          <a:ea typeface="Times New Roman"/>
                          <a:cs typeface="Times New Roman"/>
                        </a:rPr>
                        <a:t>Amaçları</a:t>
                      </a:r>
                      <a:endParaRPr lang="tr-TR" sz="1200" dirty="0">
                        <a:latin typeface="Calibri"/>
                        <a:ea typeface="Times New Roman"/>
                        <a:cs typeface="Times New Roman"/>
                      </a:endParaRPr>
                    </a:p>
                  </a:txBody>
                  <a:tcPr marL="47297" marR="47297"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just">
                        <a:lnSpc>
                          <a:spcPts val="1245"/>
                        </a:lnSpc>
                        <a:spcAft>
                          <a:spcPts val="0"/>
                        </a:spcAft>
                      </a:pPr>
                      <a:endParaRPr lang="tr-TR" sz="1050" dirty="0" smtClean="0">
                        <a:latin typeface="Comic Sans MS"/>
                        <a:ea typeface="Times New Roman"/>
                      </a:endParaRPr>
                    </a:p>
                    <a:p>
                      <a:pPr algn="just">
                        <a:lnSpc>
                          <a:spcPts val="1245"/>
                        </a:lnSpc>
                        <a:spcAft>
                          <a:spcPts val="0"/>
                        </a:spcAft>
                      </a:pPr>
                      <a:r>
                        <a:rPr lang="tr-TR" sz="1050" dirty="0" smtClean="0">
                          <a:latin typeface="Comic Sans MS"/>
                          <a:ea typeface="Times New Roman"/>
                        </a:rPr>
                        <a:t>1739 </a:t>
                      </a:r>
                      <a:r>
                        <a:rPr lang="tr-TR" sz="1050" dirty="0">
                          <a:latin typeface="Comic Sans MS"/>
                          <a:ea typeface="Times New Roman"/>
                        </a:rPr>
                        <a:t>Sayılı Milli Eğitim Temel Kanununda;" İmam Hatip Lisesi imamlık, hatiplik ve </a:t>
                      </a:r>
                      <a:r>
                        <a:rPr lang="tr-TR" sz="1050" dirty="0" err="1">
                          <a:latin typeface="Comic Sans MS"/>
                          <a:ea typeface="Times New Roman"/>
                        </a:rPr>
                        <a:t>Kur'an</a:t>
                      </a:r>
                      <a:r>
                        <a:rPr lang="tr-TR" sz="1050" dirty="0">
                          <a:latin typeface="Comic Sans MS"/>
                          <a:ea typeface="Times New Roman"/>
                        </a:rPr>
                        <a:t> kursu öğreticiliği gibi dini hizmetlerin yerine getirilmesi ile görevli elemanları yetiştirmek üzere Milli Eğitim Bakanlığı'nca açılan ortaöğretim sistemi içinde, hem mesleğe hem yüksek öğrenime hazırlayıcı programlar uygulayan öğretim kurumlarıdır." Şeklinde özlü bir biçimde amaçları anlatılan okulumuz 2011-2012 eğitim öğretim yılında 25.dönem mezunlarını verecektir.   (1997-1998'de Ders Geçme ve Kredi Sisteminden Sınıf Geçme sistemine geçildiğinden ve 2002-2003'te kayıt yapılmadığından son sınıfta öğrenci yoktur.) Tek amacımız, bizlere verilen yetki çerçevesinde vatanına milletine bağlı, maddi manevi değerlerimize saygılı, insanlığı ve insanları sevip anlayan, hoşgörülü, hakseverlik ve saygıyı temel prensip edinen, düşünen, sorgulayan, milli varlığımıza zarar veren her şeyden uzak, bilinçli ve uyanık;  kültürlü,  sağlam yapılı ve karakterli bireyler yetiştirip yüce ve asil milletimizin hizmetine sunmaktır.</a:t>
                      </a:r>
                      <a:endParaRPr lang="tr-TR" sz="1050" dirty="0">
                        <a:latin typeface="Times New Roman"/>
                        <a:ea typeface="Times New Roman"/>
                      </a:endParaRPr>
                    </a:p>
                  </a:txBody>
                  <a:tcPr marL="47297" marR="47297"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214678" y="285728"/>
            <a:ext cx="236154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GENEL BİLGİLER</a:t>
            </a:r>
            <a:endParaRPr kumimoji="0" lang="tr-TR"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643174" y="285728"/>
            <a:ext cx="406713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OKULUN TARİHÇESİ VE ÖZELLİKLER</a:t>
            </a:r>
            <a:endParaRPr kumimoji="0" lang="tr-TR" sz="1600" b="0" i="0" u="none" strike="noStrike" cap="none" normalizeH="0" baseline="0" dirty="0" smtClean="0">
              <a:ln>
                <a:noFill/>
              </a:ln>
              <a:solidFill>
                <a:schemeClr val="tx1"/>
              </a:solidFill>
              <a:effectLst/>
              <a:latin typeface="Comic Sans MS" pitchFamily="66" charset="0"/>
            </a:endParaRPr>
          </a:p>
        </p:txBody>
      </p:sp>
      <p:sp>
        <p:nvSpPr>
          <p:cNvPr id="33794" name="Rectangle 2"/>
          <p:cNvSpPr>
            <a:spLocks noChangeArrowheads="1"/>
          </p:cNvSpPr>
          <p:nvPr/>
        </p:nvSpPr>
        <p:spPr bwMode="auto">
          <a:xfrm>
            <a:off x="285720" y="785794"/>
            <a:ext cx="814393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Char char="•"/>
              <a:tabLst>
                <a:tab pos="269875" algn="l"/>
                <a:tab pos="3349625" algn="l"/>
              </a:tabLst>
            </a:pPr>
            <a:r>
              <a:rPr kumimoji="0" lang="tr-TR" sz="1400" b="1" i="0" u="sng" strike="noStrike" cap="none" normalizeH="0" baseline="0" dirty="0" smtClean="0">
                <a:ln>
                  <a:noFill/>
                </a:ln>
                <a:solidFill>
                  <a:srgbClr val="182B21"/>
                </a:solidFill>
                <a:effectLst/>
                <a:latin typeface="Arial" pitchFamily="34" charset="0"/>
              </a:rPr>
              <a:t>Okulun Tarihçesi:</a:t>
            </a:r>
            <a:r>
              <a:rPr kumimoji="0" lang="tr-TR" sz="1400" b="0" i="0" u="none" strike="noStrike" cap="none" normalizeH="0" baseline="0" dirty="0" smtClean="0">
                <a:ln>
                  <a:noFill/>
                </a:ln>
                <a:solidFill>
                  <a:srgbClr val="182B21"/>
                </a:solidFill>
                <a:effectLst/>
                <a:latin typeface="Arial" pitchFamily="34" charset="0"/>
              </a:rPr>
              <a:t> </a:t>
            </a:r>
            <a:r>
              <a:rPr kumimoji="0" lang="tr-TR" sz="1400" b="0" i="0" u="none" strike="noStrike" cap="none" normalizeH="0" baseline="0" dirty="0" smtClean="0">
                <a:ln>
                  <a:noFill/>
                </a:ln>
                <a:solidFill>
                  <a:schemeClr val="tx1"/>
                </a:solidFill>
                <a:effectLst/>
                <a:latin typeface="Comic Sans MS" pitchFamily="66" charset="0"/>
              </a:rPr>
              <a:t>Ulubey İmam Hatip Lisesi'nin ilk açılış izni, Milli Eğitim</a:t>
            </a:r>
            <a:r>
              <a:rPr kumimoji="0" lang="tr-TR" sz="1400" b="0" i="0" u="none" strike="noStrike" cap="none" normalizeH="0" baseline="0" dirty="0" smtClean="0">
                <a:ln>
                  <a:noFill/>
                </a:ln>
                <a:solidFill>
                  <a:srgbClr val="182B21"/>
                </a:solidFill>
                <a:effectLst/>
                <a:latin typeface="Comic Sans MS" pitchFamily="66" charset="0"/>
              </a:rPr>
              <a:t> </a:t>
            </a:r>
            <a:r>
              <a:rPr kumimoji="0" lang="tr-TR" sz="1400" b="0" i="0" u="none" strike="noStrike" cap="none" normalizeH="0" baseline="0" dirty="0" smtClean="0">
                <a:ln>
                  <a:noFill/>
                </a:ln>
                <a:solidFill>
                  <a:schemeClr val="tx1"/>
                </a:solidFill>
                <a:effectLst/>
                <a:latin typeface="Comic Sans MS" pitchFamily="66" charset="0"/>
              </a:rPr>
              <a:t>Bakanlığı'nın 02 Aralık 1977 tarih ve 233 sayılı tel emirleriyle bildirilmiştir. Ancak; 1977-1978 öğretim yılının bir hayli ilerlemesi sebebiyle 1978-1979 öğretim yılında faaliyete geçeceği açıklanmış ise de bazı engellerin ortaya çıkmasından dolayı iki yıllık bir gecikmeden sonra 1979-1980 Öğretim yılı 22 Ekim 1979 Pazartesi günü eğitim-öğretime açılmıştır. 81 öğrencisi ile Ulubey Müftülük sitesinin altındaki </a:t>
            </a:r>
            <a:r>
              <a:rPr kumimoji="0" lang="tr-TR" sz="1400" b="0" i="0" u="none" strike="noStrike" cap="none" normalizeH="0" baseline="0" dirty="0" err="1" smtClean="0">
                <a:ln>
                  <a:noFill/>
                </a:ln>
                <a:solidFill>
                  <a:schemeClr val="tx1"/>
                </a:solidFill>
                <a:effectLst/>
                <a:latin typeface="Comic Sans MS" pitchFamily="66" charset="0"/>
              </a:rPr>
              <a:t>Kur’an</a:t>
            </a:r>
            <a:r>
              <a:rPr kumimoji="0" lang="tr-TR" sz="1400" b="0" i="0" u="none" strike="noStrike" cap="none" normalizeH="0" baseline="0" dirty="0" smtClean="0">
                <a:ln>
                  <a:noFill/>
                </a:ln>
                <a:solidFill>
                  <a:schemeClr val="tx1"/>
                </a:solidFill>
                <a:effectLst/>
                <a:latin typeface="Comic Sans MS" pitchFamily="66" charset="0"/>
              </a:rPr>
              <a:t> Kursu'nda eğitime başlamış, bu binada 3 ay kaldıktan sonra kendi asil binasına taşınmıştır. </a:t>
            </a:r>
          </a:p>
          <a:p>
            <a:pPr marL="0" marR="0" lvl="0" indent="450850" algn="l" defTabSz="914400" rtl="0" eaLnBrk="1" fontAlgn="base" latinLnBrk="0" hangingPunct="1">
              <a:lnSpc>
                <a:spcPct val="100000"/>
              </a:lnSpc>
              <a:spcBef>
                <a:spcPct val="0"/>
              </a:spcBef>
              <a:spcAft>
                <a:spcPct val="0"/>
              </a:spcAft>
              <a:buClrTx/>
              <a:buSzTx/>
              <a:tabLst>
                <a:tab pos="269875" algn="l"/>
                <a:tab pos="3349625" algn="l"/>
              </a:tabLst>
            </a:pPr>
            <a:endParaRPr kumimoji="0" lang="tr-TR" sz="14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269875" algn="l"/>
                <a:tab pos="3349625" algn="l"/>
              </a:tabLst>
            </a:pP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Lise kısmı, 19/08/1982 g</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n ve 430.0-169-5570 Sayılı Bakanlık Onayı ile 1982-1983 Eğitim </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ğretim yılı 13 Eyl</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 1982 tarihinde </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ğretime devam etmiştir. DPY Pansiyonu 16.02.1992 tarihinde hizmete girmiştir.</a:t>
            </a:r>
            <a:endParaRPr kumimoji="0" lang="tr-TR" sz="12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269875" algn="l"/>
                <a:tab pos="3349625" algn="l"/>
              </a:tabLst>
            </a:pP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2012-2013 eğitim-</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ğretim yılında, Ordu Valiliğinin 25/06/2012 tarih ve 15664 sayılı olurlarıyla okulumuz b</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nyesinde imam hatip ortaokulu a</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ılmıştır.</a:t>
            </a:r>
            <a:endParaRPr kumimoji="0" lang="tr-TR" sz="12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269875" algn="l"/>
                <a:tab pos="3349625" algn="l"/>
              </a:tabLst>
            </a:pP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Okulun arsası 2 d</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n</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m olup İbrahim BELLİK</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 ve Hacı Ahmet PAMUK isimli hayırseverler tarafından hibe edilmiştir. Okulun binası Ulubey İmam Hatip Lisesi Yaptırma Derneği tarafından 570m</a:t>
            </a:r>
            <a:r>
              <a:rPr kumimoji="0" lang="tr-TR" sz="12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İnşaat alanı </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zerine betonarme, 4 kat ve 10 derslikli </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zel projeye g</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re yaptırılmıştır.</a:t>
            </a:r>
            <a:endParaRPr kumimoji="0" lang="tr-TR" sz="12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269875" algn="l"/>
                <a:tab pos="3349625" algn="l"/>
              </a:tabLst>
            </a:pP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Okul şu anda M.E. B. Din </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ğretimi Genel M</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'nce İmam Hatip Lisesi olarak kullanmak amacıyla hazineye 24.02.1987 tarih ve 7110 sayılı (Maliye Bakanlığı Milli Emlak Genel M</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tahsis belgesi ile devredilmiştir.</a:t>
            </a:r>
          </a:p>
          <a:p>
            <a:pPr marL="0" marR="0" lvl="0" indent="450850" algn="l" defTabSz="914400" rtl="0" eaLnBrk="0" fontAlgn="base" latinLnBrk="0" hangingPunct="0">
              <a:lnSpc>
                <a:spcPct val="100000"/>
              </a:lnSpc>
              <a:spcBef>
                <a:spcPct val="0"/>
              </a:spcBef>
              <a:spcAft>
                <a:spcPct val="0"/>
              </a:spcAft>
              <a:buClrTx/>
              <a:buSzTx/>
              <a:buFontTx/>
              <a:buNone/>
              <a:tabLst>
                <a:tab pos="269875" algn="l"/>
                <a:tab pos="3349625" algn="l"/>
              </a:tabLst>
            </a:pPr>
            <a:endParaRPr kumimoji="0" lang="tr-TR" sz="12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3349625" algn="l"/>
              </a:tabLst>
            </a:pPr>
            <a:r>
              <a:rPr kumimoji="0" lang="tr-TR" sz="1200" b="1" i="0" u="sng" strike="noStrike" cap="none" normalizeH="0" baseline="0" dirty="0" smtClean="0">
                <a:ln>
                  <a:noFill/>
                </a:ln>
                <a:solidFill>
                  <a:schemeClr val="tx1"/>
                </a:solidFill>
                <a:effectLst/>
                <a:latin typeface="Comic Sans MS" pitchFamily="66" charset="0"/>
                <a:cs typeface="Times New Roman" pitchFamily="18" charset="0"/>
              </a:rPr>
              <a:t>Okulun Özellikleri:</a:t>
            </a:r>
            <a:r>
              <a:rPr kumimoji="0" lang="tr-TR" sz="1200" b="1" i="0" u="none" strike="noStrike" cap="none" normalizeH="0" baseline="0" dirty="0" smtClean="0">
                <a:ln>
                  <a:noFill/>
                </a:ln>
                <a:solidFill>
                  <a:schemeClr val="tx1"/>
                </a:solidFill>
                <a:effectLst/>
                <a:latin typeface="Comic Sans MS" pitchFamily="66" charset="0"/>
                <a:cs typeface="Times New Roman" pitchFamily="18" charset="0"/>
              </a:rPr>
              <a:t>  </a:t>
            </a:r>
            <a:r>
              <a:rPr kumimoji="0" lang="tr-TR" sz="1200" b="0" i="0" u="none" strike="noStrike" cap="none" normalizeH="0" baseline="0" dirty="0" smtClean="0">
                <a:ln>
                  <a:noFill/>
                </a:ln>
                <a:solidFill>
                  <a:schemeClr val="tx1"/>
                </a:solidFill>
                <a:effectLst/>
                <a:latin typeface="Comic Sans MS" pitchFamily="66" charset="0"/>
                <a:cs typeface="Times New Roman" pitchFamily="18" charset="0"/>
              </a:rPr>
              <a:t>Devlet Parasız Yatılı ve Gündüzlü Eğitim Öğretim yapılmaktadır. 86 öğrencimiz Devlet Parasız Yatılı okumaktadır.</a:t>
            </a: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3349625" algn="l"/>
              </a:tabLst>
            </a:pPr>
            <a:endParaRPr kumimoji="0" lang="tr-TR" sz="8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269875" algn="l"/>
                <a:tab pos="3349625" algn="l"/>
              </a:tabLst>
            </a:pPr>
            <a:r>
              <a:rPr kumimoji="0" lang="tr-TR" sz="1200" b="1" i="0" u="sng" strike="noStrike" cap="none" normalizeH="0" baseline="0" dirty="0" smtClean="0">
                <a:ln>
                  <a:noFill/>
                </a:ln>
                <a:solidFill>
                  <a:schemeClr val="tx1"/>
                </a:solidFill>
                <a:effectLst/>
                <a:latin typeface="Comic Sans MS" pitchFamily="66" charset="0"/>
                <a:cs typeface="Times New Roman" pitchFamily="18" charset="0"/>
              </a:rPr>
              <a:t>Devlet Parasız Yatılıya Giriş Şartları:</a:t>
            </a:r>
            <a:r>
              <a:rPr kumimoji="0" lang="tr-TR" sz="1200" b="0" i="0" u="none" strike="noStrike" cap="none" normalizeH="0" baseline="0" dirty="0" smtClean="0">
                <a:ln>
                  <a:noFill/>
                </a:ln>
                <a:solidFill>
                  <a:schemeClr val="tx1"/>
                </a:solidFill>
                <a:effectLst/>
                <a:latin typeface="Comic Sans MS" pitchFamily="66" charset="0"/>
                <a:cs typeface="Times New Roman" pitchFamily="18" charset="0"/>
              </a:rPr>
              <a:t> İlköğretim Okulu mezunları için Devlet Parasız Yatılı sınavını kazanmak, ara sınıflar için de İmam Hatip Lisesi’nde öğrenimine devam etmek kaydıyla DPY sınavını kazanmak.</a:t>
            </a:r>
            <a:endParaRPr kumimoji="0" lang="tr-T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214678" y="285728"/>
            <a:ext cx="287290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tr-TR" sz="1400" b="1" i="0" u="none" strike="noStrike" cap="none" normalizeH="0" baseline="0" dirty="0" smtClean="0">
                <a:ln>
                  <a:noFill/>
                </a:ln>
                <a:solidFill>
                  <a:schemeClr val="tx1"/>
                </a:solidFill>
                <a:effectLst/>
                <a:latin typeface="Comic Sans MS" pitchFamily="66" charset="0"/>
                <a:cs typeface="Times New Roman" pitchFamily="18" charset="0"/>
              </a:rPr>
              <a:t>OKULUN BİNA ÖZELLİKLERİ</a:t>
            </a:r>
            <a:endParaRPr kumimoji="0" lang="tr-TR" sz="1800" b="0" i="0" u="none" strike="noStrike" cap="none" normalizeH="0" baseline="0" dirty="0" smtClean="0">
              <a:ln>
                <a:noFill/>
              </a:ln>
              <a:solidFill>
                <a:schemeClr val="tx1"/>
              </a:solidFill>
              <a:effectLst/>
              <a:latin typeface="Arial" pitchFamily="34" charset="0"/>
            </a:endParaRPr>
          </a:p>
        </p:txBody>
      </p:sp>
      <p:graphicFrame>
        <p:nvGraphicFramePr>
          <p:cNvPr id="4" name="3 Tablo"/>
          <p:cNvGraphicFramePr>
            <a:graphicFrameLocks noGrp="1"/>
          </p:cNvGraphicFramePr>
          <p:nvPr>
            <p:extLst>
              <p:ext uri="{D42A27DB-BD31-4B8C-83A1-F6EECF244321}">
                <p14:modId xmlns="" xmlns:p14="http://schemas.microsoft.com/office/powerpoint/2010/main" val="1046189921"/>
              </p:ext>
            </p:extLst>
          </p:nvPr>
        </p:nvGraphicFramePr>
        <p:xfrm>
          <a:off x="395536" y="610064"/>
          <a:ext cx="8143932" cy="5424174"/>
        </p:xfrm>
        <a:graphic>
          <a:graphicData uri="http://schemas.openxmlformats.org/drawingml/2006/table">
            <a:tbl>
              <a:tblPr/>
              <a:tblGrid>
                <a:gridCol w="3064424"/>
                <a:gridCol w="5079508"/>
              </a:tblGrid>
              <a:tr h="288000">
                <a:tc>
                  <a:txBody>
                    <a:bodyPr/>
                    <a:lstStyle/>
                    <a:p>
                      <a:pPr marL="457200" algn="l">
                        <a:lnSpc>
                          <a:spcPct val="150000"/>
                        </a:lnSpc>
                        <a:spcAft>
                          <a:spcPts val="0"/>
                        </a:spcAft>
                      </a:pPr>
                      <a:r>
                        <a:rPr lang="tr-TR" sz="900" b="1" dirty="0">
                          <a:solidFill>
                            <a:srgbClr val="943634"/>
                          </a:solidFill>
                          <a:latin typeface="Comic Sans MS" pitchFamily="66" charset="0"/>
                          <a:ea typeface="Times New Roman"/>
                          <a:cs typeface="Times New Roman"/>
                        </a:rPr>
                        <a:t>Özellikler</a:t>
                      </a:r>
                    </a:p>
                  </a:txBody>
                  <a:tcPr marL="45307" marR="45307"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10795" algn="l">
                        <a:lnSpc>
                          <a:spcPct val="150000"/>
                        </a:lnSpc>
                        <a:spcAft>
                          <a:spcPts val="0"/>
                        </a:spcAft>
                      </a:pPr>
                      <a:r>
                        <a:rPr lang="tr-TR" sz="900" b="1" dirty="0">
                          <a:solidFill>
                            <a:srgbClr val="943634"/>
                          </a:solidFill>
                          <a:latin typeface="Comic Sans MS" pitchFamily="66" charset="0"/>
                          <a:ea typeface="Times New Roman"/>
                          <a:cs typeface="Times New Roman"/>
                        </a:rPr>
                        <a:t>Durumu</a:t>
                      </a:r>
                    </a:p>
                  </a:txBody>
                  <a:tcPr marL="45307" marR="45307"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88000">
                <a:tc>
                  <a:txBody>
                    <a:bodyPr/>
                    <a:lstStyle/>
                    <a:p>
                      <a:pPr marL="342900" lvl="0" indent="-342900" algn="l">
                        <a:lnSpc>
                          <a:spcPct val="150000"/>
                        </a:lnSpc>
                        <a:spcAft>
                          <a:spcPts val="0"/>
                        </a:spcAft>
                        <a:buFont typeface="+mj-lt"/>
                        <a:buAutoNum type="alphaLcParenR"/>
                      </a:pPr>
                      <a:r>
                        <a:rPr lang="tr-TR" sz="900" b="1" dirty="0">
                          <a:solidFill>
                            <a:srgbClr val="943634"/>
                          </a:solidFill>
                          <a:latin typeface="Comic Sans MS" pitchFamily="66" charset="0"/>
                          <a:ea typeface="Times New Roman"/>
                          <a:cs typeface="Times New Roman"/>
                        </a:rPr>
                        <a:t>Bina Donanımı</a:t>
                      </a:r>
                    </a:p>
                  </a:txBody>
                  <a:tcPr marL="45307" marR="45307"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10795" algn="l">
                        <a:lnSpc>
                          <a:spcPct val="150000"/>
                        </a:lnSpc>
                        <a:spcAft>
                          <a:spcPts val="0"/>
                        </a:spcAft>
                      </a:pPr>
                      <a:r>
                        <a:rPr lang="tr-TR" sz="900" b="1">
                          <a:solidFill>
                            <a:srgbClr val="943634"/>
                          </a:solidFill>
                          <a:latin typeface="Comic Sans MS" pitchFamily="66" charset="0"/>
                          <a:ea typeface="Times New Roman"/>
                          <a:cs typeface="Times New Roman"/>
                        </a:rPr>
                        <a:t>( Isınma, aydınlanma, su kanalizasyon)</a:t>
                      </a:r>
                    </a:p>
                  </a:txBody>
                  <a:tcPr marL="45307" marR="45307"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288000">
                <a:tc>
                  <a:txBody>
                    <a:bodyPr/>
                    <a:lstStyle/>
                    <a:p>
                      <a:pPr algn="l">
                        <a:lnSpc>
                          <a:spcPct val="150000"/>
                        </a:lnSpc>
                        <a:spcAft>
                          <a:spcPts val="0"/>
                        </a:spcAft>
                      </a:pPr>
                      <a:r>
                        <a:rPr lang="tr-TR" sz="900" b="1" dirty="0">
                          <a:solidFill>
                            <a:srgbClr val="943634"/>
                          </a:solidFill>
                          <a:latin typeface="Comic Sans MS" pitchFamily="66" charset="0"/>
                          <a:ea typeface="Times New Roman"/>
                          <a:cs typeface="Times New Roman"/>
                        </a:rPr>
                        <a:t>1-Bina</a:t>
                      </a:r>
                    </a:p>
                  </a:txBody>
                  <a:tcPr marL="45307" marR="45307" marT="0" marB="0" anchor="ctr">
                    <a:lnL>
                      <a:noFill/>
                    </a:lnL>
                    <a:lnR>
                      <a:noFill/>
                    </a:lnR>
                    <a:lnT>
                      <a:noFill/>
                    </a:lnT>
                    <a:lnB>
                      <a:noFill/>
                    </a:lnB>
                  </a:tcPr>
                </a:tc>
                <a:tc>
                  <a:txBody>
                    <a:bodyPr/>
                    <a:lstStyle/>
                    <a:p>
                      <a:pPr algn="l">
                        <a:lnSpc>
                          <a:spcPct val="150000"/>
                        </a:lnSpc>
                        <a:spcAft>
                          <a:spcPts val="0"/>
                        </a:spcAft>
                      </a:pPr>
                      <a:r>
                        <a:rPr lang="tr-TR" sz="900" b="1">
                          <a:solidFill>
                            <a:srgbClr val="943634"/>
                          </a:solidFill>
                          <a:latin typeface="Comic Sans MS" pitchFamily="66" charset="0"/>
                          <a:ea typeface="Times New Roman"/>
                          <a:cs typeface="Times New Roman"/>
                        </a:rPr>
                        <a:t>Betonarme</a:t>
                      </a:r>
                    </a:p>
                  </a:txBody>
                  <a:tcPr marL="45307" marR="45307" marT="0" marB="0" anchor="ctr">
                    <a:lnL>
                      <a:noFill/>
                    </a:lnL>
                    <a:lnR>
                      <a:noFill/>
                    </a:lnR>
                    <a:lnT>
                      <a:noFill/>
                    </a:lnT>
                    <a:lnB>
                      <a:noFill/>
                    </a:lnB>
                  </a:tcPr>
                </a:tc>
              </a:tr>
              <a:tr h="288000">
                <a:tc>
                  <a:txBody>
                    <a:bodyPr/>
                    <a:lstStyle/>
                    <a:p>
                      <a:pPr algn="l">
                        <a:lnSpc>
                          <a:spcPct val="150000"/>
                        </a:lnSpc>
                        <a:spcAft>
                          <a:spcPts val="0"/>
                        </a:spcAft>
                      </a:pPr>
                      <a:r>
                        <a:rPr lang="tr-TR" sz="900" b="1">
                          <a:solidFill>
                            <a:srgbClr val="943634"/>
                          </a:solidFill>
                          <a:latin typeface="Comic Sans MS" pitchFamily="66" charset="0"/>
                          <a:ea typeface="Times New Roman"/>
                          <a:cs typeface="Times New Roman"/>
                        </a:rPr>
                        <a:t>2-Isınma</a:t>
                      </a:r>
                    </a:p>
                  </a:txBody>
                  <a:tcPr marL="45307" marR="45307" marT="0" marB="0" anchor="ctr">
                    <a:lnL>
                      <a:noFill/>
                    </a:lnL>
                    <a:lnR>
                      <a:noFill/>
                    </a:lnR>
                    <a:lnT>
                      <a:noFill/>
                    </a:lnT>
                    <a:lnB>
                      <a:noFill/>
                    </a:lnB>
                    <a:solidFill>
                      <a:srgbClr val="EFD3D2"/>
                    </a:solidFill>
                  </a:tcPr>
                </a:tc>
                <a:tc>
                  <a:txBody>
                    <a:bodyPr/>
                    <a:lstStyle/>
                    <a:p>
                      <a:pPr algn="l">
                        <a:lnSpc>
                          <a:spcPct val="150000"/>
                        </a:lnSpc>
                        <a:spcAft>
                          <a:spcPts val="0"/>
                        </a:spcAft>
                      </a:pPr>
                      <a:r>
                        <a:rPr lang="tr-TR" sz="900" b="1">
                          <a:solidFill>
                            <a:srgbClr val="943634"/>
                          </a:solidFill>
                          <a:latin typeface="Comic Sans MS" pitchFamily="66" charset="0"/>
                          <a:ea typeface="Times New Roman"/>
                          <a:cs typeface="Times New Roman"/>
                        </a:rPr>
                        <a:t>Kalorifer( Kömür)</a:t>
                      </a:r>
                    </a:p>
                  </a:txBody>
                  <a:tcPr marL="45307" marR="45307" marT="0" marB="0" anchor="ctr">
                    <a:lnL>
                      <a:noFill/>
                    </a:lnL>
                    <a:lnR>
                      <a:noFill/>
                    </a:lnR>
                    <a:lnT>
                      <a:noFill/>
                    </a:lnT>
                    <a:lnB>
                      <a:noFill/>
                    </a:lnB>
                    <a:solidFill>
                      <a:srgbClr val="EFD3D2"/>
                    </a:solidFill>
                  </a:tcPr>
                </a:tc>
              </a:tr>
              <a:tr h="288000">
                <a:tc>
                  <a:txBody>
                    <a:bodyPr/>
                    <a:lstStyle/>
                    <a:p>
                      <a:pPr algn="l">
                        <a:lnSpc>
                          <a:spcPct val="150000"/>
                        </a:lnSpc>
                        <a:spcAft>
                          <a:spcPts val="0"/>
                        </a:spcAft>
                      </a:pPr>
                      <a:r>
                        <a:rPr lang="tr-TR" sz="900" b="1" dirty="0">
                          <a:solidFill>
                            <a:srgbClr val="943634"/>
                          </a:solidFill>
                          <a:latin typeface="Comic Sans MS" pitchFamily="66" charset="0"/>
                          <a:ea typeface="Times New Roman"/>
                          <a:cs typeface="Times New Roman"/>
                        </a:rPr>
                        <a:t>3-Aydınlanma</a:t>
                      </a:r>
                    </a:p>
                  </a:txBody>
                  <a:tcPr marL="45307" marR="45307" marT="0" marB="0" anchor="ctr">
                    <a:lnL>
                      <a:noFill/>
                    </a:lnL>
                    <a:lnR>
                      <a:noFill/>
                    </a:lnR>
                    <a:lnT>
                      <a:noFill/>
                    </a:lnT>
                    <a:lnB>
                      <a:noFill/>
                    </a:lnB>
                  </a:tcPr>
                </a:tc>
                <a:tc>
                  <a:txBody>
                    <a:bodyPr/>
                    <a:lstStyle/>
                    <a:p>
                      <a:pPr algn="l">
                        <a:lnSpc>
                          <a:spcPct val="150000"/>
                        </a:lnSpc>
                        <a:spcAft>
                          <a:spcPts val="0"/>
                        </a:spcAft>
                      </a:pPr>
                      <a:r>
                        <a:rPr lang="tr-TR" sz="900" b="1">
                          <a:solidFill>
                            <a:srgbClr val="943634"/>
                          </a:solidFill>
                          <a:latin typeface="Comic Sans MS" pitchFamily="66" charset="0"/>
                          <a:ea typeface="Times New Roman"/>
                          <a:cs typeface="Times New Roman"/>
                        </a:rPr>
                        <a:t>Elektrik( TEDAŞ'a bağlı)</a:t>
                      </a:r>
                    </a:p>
                  </a:txBody>
                  <a:tcPr marL="45307" marR="45307" marT="0" marB="0" anchor="ctr">
                    <a:lnL>
                      <a:noFill/>
                    </a:lnL>
                    <a:lnR>
                      <a:noFill/>
                    </a:lnR>
                    <a:lnT>
                      <a:noFill/>
                    </a:lnT>
                    <a:lnB>
                      <a:noFill/>
                    </a:lnB>
                  </a:tcPr>
                </a:tc>
              </a:tr>
              <a:tr h="288000">
                <a:tc>
                  <a:txBody>
                    <a:bodyPr/>
                    <a:lstStyle/>
                    <a:p>
                      <a:pPr algn="l">
                        <a:lnSpc>
                          <a:spcPct val="150000"/>
                        </a:lnSpc>
                        <a:spcAft>
                          <a:spcPts val="0"/>
                        </a:spcAft>
                      </a:pPr>
                      <a:r>
                        <a:rPr lang="tr-TR" sz="900" b="1">
                          <a:solidFill>
                            <a:srgbClr val="943634"/>
                          </a:solidFill>
                          <a:latin typeface="Comic Sans MS" pitchFamily="66" charset="0"/>
                          <a:ea typeface="Times New Roman"/>
                          <a:cs typeface="Times New Roman"/>
                        </a:rPr>
                        <a:t>4- Su</a:t>
                      </a:r>
                    </a:p>
                  </a:txBody>
                  <a:tcPr marL="45307" marR="45307" marT="0" marB="0" anchor="ctr">
                    <a:lnL>
                      <a:noFill/>
                    </a:lnL>
                    <a:lnR>
                      <a:noFill/>
                    </a:lnR>
                    <a:lnT>
                      <a:noFill/>
                    </a:lnT>
                    <a:lnB>
                      <a:noFill/>
                    </a:lnB>
                    <a:solidFill>
                      <a:srgbClr val="EFD3D2"/>
                    </a:solidFill>
                  </a:tcPr>
                </a:tc>
                <a:tc>
                  <a:txBody>
                    <a:bodyPr/>
                    <a:lstStyle/>
                    <a:p>
                      <a:pPr algn="l">
                        <a:lnSpc>
                          <a:spcPct val="150000"/>
                        </a:lnSpc>
                        <a:spcAft>
                          <a:spcPts val="0"/>
                        </a:spcAft>
                      </a:pPr>
                      <a:r>
                        <a:rPr lang="tr-TR" sz="900" b="1">
                          <a:solidFill>
                            <a:srgbClr val="943634"/>
                          </a:solidFill>
                          <a:latin typeface="Comic Sans MS" pitchFamily="66" charset="0"/>
                          <a:ea typeface="Times New Roman"/>
                          <a:cs typeface="Times New Roman"/>
                        </a:rPr>
                        <a:t>Belediye şehir suyu</a:t>
                      </a:r>
                    </a:p>
                  </a:txBody>
                  <a:tcPr marL="45307" marR="45307" marT="0" marB="0" anchor="ctr">
                    <a:lnL>
                      <a:noFill/>
                    </a:lnL>
                    <a:lnR>
                      <a:noFill/>
                    </a:lnR>
                    <a:lnT>
                      <a:noFill/>
                    </a:lnT>
                    <a:lnB>
                      <a:noFill/>
                    </a:lnB>
                    <a:solidFill>
                      <a:srgbClr val="EFD3D2"/>
                    </a:solidFill>
                  </a:tcPr>
                </a:tc>
              </a:tr>
              <a:tr h="288000">
                <a:tc>
                  <a:txBody>
                    <a:bodyPr/>
                    <a:lstStyle/>
                    <a:p>
                      <a:pPr algn="l">
                        <a:lnSpc>
                          <a:spcPct val="150000"/>
                        </a:lnSpc>
                        <a:spcAft>
                          <a:spcPts val="0"/>
                        </a:spcAft>
                        <a:tabLst>
                          <a:tab pos="450215" algn="l"/>
                          <a:tab pos="2250440" algn="l"/>
                        </a:tabLst>
                      </a:pPr>
                      <a:r>
                        <a:rPr lang="tr-TR" sz="900" b="1" dirty="0">
                          <a:solidFill>
                            <a:srgbClr val="943634"/>
                          </a:solidFill>
                          <a:latin typeface="Comic Sans MS" pitchFamily="66" charset="0"/>
                          <a:ea typeface="Times New Roman"/>
                          <a:cs typeface="Times New Roman"/>
                        </a:rPr>
                        <a:t>5-Kanalizasyon</a:t>
                      </a:r>
                    </a:p>
                  </a:txBody>
                  <a:tcPr marL="45307" marR="45307" marT="0" marB="0" anchor="ctr">
                    <a:lnL>
                      <a:noFill/>
                    </a:lnL>
                    <a:lnR>
                      <a:noFill/>
                    </a:lnR>
                    <a:lnT>
                      <a:noFill/>
                    </a:lnT>
                    <a:lnB>
                      <a:noFill/>
                    </a:lnB>
                  </a:tcPr>
                </a:tc>
                <a:tc>
                  <a:txBody>
                    <a:bodyPr/>
                    <a:lstStyle/>
                    <a:p>
                      <a:pPr algn="l">
                        <a:lnSpc>
                          <a:spcPct val="150000"/>
                        </a:lnSpc>
                        <a:spcAft>
                          <a:spcPts val="0"/>
                        </a:spcAft>
                        <a:tabLst>
                          <a:tab pos="450215" algn="l"/>
                          <a:tab pos="2250440" algn="l"/>
                        </a:tabLst>
                      </a:pPr>
                      <a:r>
                        <a:rPr lang="tr-TR" sz="900" b="1" dirty="0">
                          <a:solidFill>
                            <a:srgbClr val="943634"/>
                          </a:solidFill>
                          <a:latin typeface="Comic Sans MS" pitchFamily="66" charset="0"/>
                          <a:ea typeface="Times New Roman"/>
                          <a:cs typeface="Times New Roman"/>
                        </a:rPr>
                        <a:t>Belediye kanalizasyonu</a:t>
                      </a:r>
                    </a:p>
                  </a:txBody>
                  <a:tcPr marL="45307" marR="45307" marT="0" marB="0" anchor="ctr">
                    <a:lnL>
                      <a:noFill/>
                    </a:lnL>
                    <a:lnR>
                      <a:noFill/>
                    </a:lnR>
                    <a:lnT>
                      <a:noFill/>
                    </a:lnT>
                    <a:lnB>
                      <a:noFill/>
                    </a:lnB>
                  </a:tcPr>
                </a:tc>
              </a:tr>
              <a:tr h="288000">
                <a:tc>
                  <a:txBody>
                    <a:bodyPr/>
                    <a:lstStyle/>
                    <a:p>
                      <a:pPr algn="l">
                        <a:lnSpc>
                          <a:spcPct val="150000"/>
                        </a:lnSpc>
                        <a:spcAft>
                          <a:spcPts val="0"/>
                        </a:spcAft>
                        <a:tabLst>
                          <a:tab pos="450215" algn="l"/>
                          <a:tab pos="2250440" algn="l"/>
                        </a:tabLst>
                      </a:pPr>
                      <a:r>
                        <a:rPr lang="tr-TR" sz="900" b="1" dirty="0" smtClean="0">
                          <a:solidFill>
                            <a:srgbClr val="943634"/>
                          </a:solidFill>
                          <a:latin typeface="Comic Sans MS" pitchFamily="66" charset="0"/>
                          <a:ea typeface="Times New Roman"/>
                          <a:cs typeface="Times New Roman"/>
                        </a:rPr>
                        <a:t>6- Derslik</a:t>
                      </a:r>
                      <a:endParaRPr lang="tr-TR" sz="900" b="1" dirty="0">
                        <a:solidFill>
                          <a:srgbClr val="943634"/>
                        </a:solidFill>
                        <a:latin typeface="Comic Sans MS" pitchFamily="66" charset="0"/>
                        <a:ea typeface="Times New Roman"/>
                        <a:cs typeface="Times New Roman"/>
                      </a:endParaRPr>
                    </a:p>
                  </a:txBody>
                  <a:tcPr marL="45307" marR="45307" marT="0" marB="0" anchor="ctr">
                    <a:lnL>
                      <a:noFill/>
                    </a:lnL>
                    <a:lnR>
                      <a:noFill/>
                    </a:lnR>
                    <a:lnT>
                      <a:noFill/>
                    </a:lnT>
                    <a:lnB>
                      <a:noFill/>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tab pos="450215" algn="l"/>
                          <a:tab pos="2250440" algn="l"/>
                        </a:tabLst>
                        <a:defRPr/>
                      </a:pPr>
                      <a:r>
                        <a:rPr lang="tr-TR" sz="900" b="1" dirty="0" smtClean="0">
                          <a:solidFill>
                            <a:srgbClr val="943634"/>
                          </a:solidFill>
                          <a:latin typeface="Comic Sans MS" pitchFamily="66" charset="0"/>
                          <a:ea typeface="Times New Roman"/>
                          <a:cs typeface="Times New Roman"/>
                        </a:rPr>
                        <a:t>11 Adet 7x6.70m2 ebadında</a:t>
                      </a:r>
                    </a:p>
                  </a:txBody>
                  <a:tcPr marL="45307" marR="45307" marT="0" marB="0" anchor="ctr">
                    <a:lnL>
                      <a:noFill/>
                    </a:lnL>
                    <a:lnR>
                      <a:noFill/>
                    </a:lnR>
                    <a:lnT>
                      <a:noFill/>
                    </a:lnT>
                    <a:lnB>
                      <a:noFill/>
                    </a:lnB>
                  </a:tcPr>
                </a:tc>
              </a:tr>
              <a:tr h="288000">
                <a:tc>
                  <a:txBody>
                    <a:bodyPr/>
                    <a:lstStyle/>
                    <a:p>
                      <a:pPr marL="270510" indent="-270510" algn="l">
                        <a:lnSpc>
                          <a:spcPct val="150000"/>
                        </a:lnSpc>
                        <a:spcAft>
                          <a:spcPts val="0"/>
                        </a:spcAft>
                        <a:tabLst>
                          <a:tab pos="2250440" algn="l"/>
                        </a:tabLst>
                      </a:pPr>
                      <a:r>
                        <a:rPr lang="tr-TR" sz="900" b="1" dirty="0">
                          <a:solidFill>
                            <a:srgbClr val="943634"/>
                          </a:solidFill>
                          <a:latin typeface="Comic Sans MS" pitchFamily="66" charset="0"/>
                          <a:ea typeface="Times New Roman"/>
                          <a:cs typeface="Times New Roman"/>
                        </a:rPr>
                        <a:t>7-Laboratuarlar</a:t>
                      </a:r>
                    </a:p>
                  </a:txBody>
                  <a:tcPr marL="45307" marR="45307" marT="0" marB="0" anchor="ctr">
                    <a:lnL>
                      <a:noFill/>
                    </a:lnL>
                    <a:lnR>
                      <a:noFill/>
                    </a:lnR>
                    <a:lnT>
                      <a:noFill/>
                    </a:lnT>
                    <a:lnB>
                      <a:noFill/>
                    </a:lnB>
                  </a:tcPr>
                </a:tc>
                <a:tc>
                  <a:txBody>
                    <a:bodyPr/>
                    <a:lstStyle/>
                    <a:p>
                      <a:pPr marL="0" lvl="0" indent="0" algn="l">
                        <a:lnSpc>
                          <a:spcPct val="150000"/>
                        </a:lnSpc>
                        <a:spcAft>
                          <a:spcPts val="0"/>
                        </a:spcAft>
                        <a:buFont typeface="+mj-lt"/>
                        <a:buNone/>
                        <a:tabLst>
                          <a:tab pos="2250440" algn="l"/>
                        </a:tabLst>
                      </a:pPr>
                      <a:r>
                        <a:rPr lang="tr-TR" sz="900" b="1" dirty="0">
                          <a:solidFill>
                            <a:srgbClr val="943634"/>
                          </a:solidFill>
                          <a:latin typeface="Comic Sans MS" pitchFamily="66" charset="0"/>
                          <a:ea typeface="Times New Roman"/>
                          <a:cs typeface="Times New Roman"/>
                        </a:rPr>
                        <a:t>adet Fizik, Kimya Biyoloji ortak </a:t>
                      </a:r>
                      <a:r>
                        <a:rPr lang="tr-TR" sz="900" b="1" dirty="0" err="1">
                          <a:solidFill>
                            <a:srgbClr val="943634"/>
                          </a:solidFill>
                          <a:latin typeface="Comic Sans MS" pitchFamily="66" charset="0"/>
                          <a:ea typeface="Times New Roman"/>
                          <a:cs typeface="Times New Roman"/>
                        </a:rPr>
                        <a:t>laboratuarı</a:t>
                      </a:r>
                      <a:endParaRPr lang="tr-TR" sz="900" b="1" dirty="0">
                        <a:solidFill>
                          <a:srgbClr val="943634"/>
                        </a:solidFill>
                        <a:latin typeface="Comic Sans MS" pitchFamily="66" charset="0"/>
                        <a:ea typeface="Times New Roman"/>
                        <a:cs typeface="Times New Roman"/>
                      </a:endParaRPr>
                    </a:p>
                  </a:txBody>
                  <a:tcPr marL="45307" marR="45307" marT="0" marB="0" anchor="ctr">
                    <a:lnL>
                      <a:noFill/>
                    </a:lnL>
                    <a:lnR>
                      <a:noFill/>
                    </a:lnR>
                    <a:lnT>
                      <a:noFill/>
                    </a:lnT>
                    <a:lnB>
                      <a:noFill/>
                    </a:lnB>
                  </a:tcPr>
                </a:tc>
              </a:tr>
              <a:tr h="288000">
                <a:tc>
                  <a:txBody>
                    <a:bodyPr/>
                    <a:lstStyle/>
                    <a:p>
                      <a:pPr marL="228600" indent="-228600" algn="l">
                        <a:lnSpc>
                          <a:spcPct val="150000"/>
                        </a:lnSpc>
                        <a:spcAft>
                          <a:spcPts val="0"/>
                        </a:spcAft>
                        <a:tabLst>
                          <a:tab pos="2250440" algn="l"/>
                        </a:tabLst>
                      </a:pPr>
                      <a:r>
                        <a:rPr lang="tr-TR" sz="900" b="1">
                          <a:solidFill>
                            <a:srgbClr val="943634"/>
                          </a:solidFill>
                          <a:latin typeface="Comic Sans MS" pitchFamily="66" charset="0"/>
                          <a:ea typeface="Times New Roman"/>
                          <a:cs typeface="Times New Roman"/>
                        </a:rPr>
                        <a:t>8-Okul ve Sınıf Kitaplıkları</a:t>
                      </a:r>
                    </a:p>
                  </a:txBody>
                  <a:tcPr marL="45307" marR="45307" marT="0" marB="0" anchor="ctr">
                    <a:lnL>
                      <a:noFill/>
                    </a:lnL>
                    <a:lnR>
                      <a:noFill/>
                    </a:lnR>
                    <a:lnT>
                      <a:noFill/>
                    </a:lnT>
                    <a:lnB>
                      <a:noFill/>
                    </a:lnB>
                    <a:solidFill>
                      <a:srgbClr val="EFD3D2"/>
                    </a:solidFill>
                  </a:tcPr>
                </a:tc>
                <a:tc>
                  <a:txBody>
                    <a:bodyPr/>
                    <a:lstStyle/>
                    <a:p>
                      <a:pPr marL="270510" algn="l">
                        <a:lnSpc>
                          <a:spcPct val="150000"/>
                        </a:lnSpc>
                        <a:spcAft>
                          <a:spcPts val="0"/>
                        </a:spcAft>
                        <a:tabLst>
                          <a:tab pos="2250440" algn="l"/>
                        </a:tabLst>
                      </a:pPr>
                      <a:r>
                        <a:rPr lang="tr-TR" sz="900" b="1">
                          <a:solidFill>
                            <a:srgbClr val="943634"/>
                          </a:solidFill>
                          <a:latin typeface="Comic Sans MS" pitchFamily="66" charset="0"/>
                          <a:ea typeface="Times New Roman"/>
                          <a:cs typeface="Times New Roman"/>
                        </a:rPr>
                        <a:t>1757 kitap kapasiteli bir kütüphane mevcuttur.</a:t>
                      </a:r>
                    </a:p>
                  </a:txBody>
                  <a:tcPr marL="45307" marR="45307" marT="0" marB="0" anchor="ctr">
                    <a:lnL>
                      <a:noFill/>
                    </a:lnL>
                    <a:lnR>
                      <a:noFill/>
                    </a:lnR>
                    <a:lnT>
                      <a:noFill/>
                    </a:lnT>
                    <a:lnB>
                      <a:noFill/>
                    </a:lnB>
                    <a:solidFill>
                      <a:srgbClr val="EFD3D2"/>
                    </a:solidFill>
                  </a:tcPr>
                </a:tc>
              </a:tr>
              <a:tr h="288000">
                <a:tc>
                  <a:txBody>
                    <a:bodyPr/>
                    <a:lstStyle/>
                    <a:p>
                      <a:pPr algn="l">
                        <a:lnSpc>
                          <a:spcPct val="150000"/>
                        </a:lnSpc>
                        <a:spcAft>
                          <a:spcPts val="0"/>
                        </a:spcAft>
                        <a:tabLst>
                          <a:tab pos="2250440" algn="l"/>
                        </a:tabLst>
                      </a:pPr>
                      <a:r>
                        <a:rPr lang="tr-TR" sz="900" b="1" dirty="0">
                          <a:solidFill>
                            <a:srgbClr val="943634"/>
                          </a:solidFill>
                          <a:latin typeface="Comic Sans MS" pitchFamily="66" charset="0"/>
                          <a:ea typeface="Times New Roman"/>
                          <a:cs typeface="Times New Roman"/>
                        </a:rPr>
                        <a:t>9-Depo, Ambar ve Arşiv</a:t>
                      </a:r>
                    </a:p>
                  </a:txBody>
                  <a:tcPr marL="45307" marR="45307" marT="0" marB="0" anchor="ctr">
                    <a:lnL>
                      <a:noFill/>
                    </a:lnL>
                    <a:lnR>
                      <a:noFill/>
                    </a:lnR>
                    <a:lnT>
                      <a:noFill/>
                    </a:lnT>
                    <a:lnB>
                      <a:noFill/>
                    </a:lnB>
                  </a:tcPr>
                </a:tc>
                <a:tc>
                  <a:txBody>
                    <a:bodyPr/>
                    <a:lstStyle/>
                    <a:p>
                      <a:pPr marL="270510" algn="l">
                        <a:lnSpc>
                          <a:spcPct val="150000"/>
                        </a:lnSpc>
                        <a:spcAft>
                          <a:spcPts val="0"/>
                        </a:spcAft>
                        <a:tabLst>
                          <a:tab pos="2250440" algn="l"/>
                        </a:tabLst>
                      </a:pPr>
                      <a:r>
                        <a:rPr lang="tr-TR" sz="900" b="1" dirty="0">
                          <a:solidFill>
                            <a:srgbClr val="943634"/>
                          </a:solidFill>
                          <a:latin typeface="Comic Sans MS" pitchFamily="66" charset="0"/>
                          <a:ea typeface="Times New Roman"/>
                          <a:cs typeface="Times New Roman"/>
                        </a:rPr>
                        <a:t>Depo, Ambar ve Arşiv mevcuttur.</a:t>
                      </a:r>
                    </a:p>
                  </a:txBody>
                  <a:tcPr marL="45307" marR="45307" marT="0" marB="0" anchor="ctr">
                    <a:lnL>
                      <a:noFill/>
                    </a:lnL>
                    <a:lnR>
                      <a:noFill/>
                    </a:lnR>
                    <a:lnT>
                      <a:noFill/>
                    </a:lnT>
                    <a:lnB>
                      <a:noFill/>
                    </a:lnB>
                  </a:tcPr>
                </a:tc>
              </a:tr>
              <a:tr h="288000">
                <a:tc>
                  <a:txBody>
                    <a:bodyPr/>
                    <a:lstStyle/>
                    <a:p>
                      <a:pPr marL="0" marR="0" indent="0" algn="l" defTabSz="914400" rtl="0" eaLnBrk="1" fontAlgn="auto" latinLnBrk="0" hangingPunct="1">
                        <a:lnSpc>
                          <a:spcPct val="150000"/>
                        </a:lnSpc>
                        <a:spcBef>
                          <a:spcPts val="0"/>
                        </a:spcBef>
                        <a:spcAft>
                          <a:spcPts val="0"/>
                        </a:spcAft>
                        <a:buClrTx/>
                        <a:buSzTx/>
                        <a:buFontTx/>
                        <a:buNone/>
                        <a:tabLst>
                          <a:tab pos="2250440" algn="l"/>
                        </a:tabLst>
                        <a:defRPr/>
                      </a:pPr>
                      <a:r>
                        <a:rPr lang="tr-TR" sz="900" b="1" dirty="0" smtClean="0">
                          <a:solidFill>
                            <a:srgbClr val="943634"/>
                          </a:solidFill>
                          <a:latin typeface="Comic Sans MS" pitchFamily="66" charset="0"/>
                          <a:ea typeface="Times New Roman"/>
                          <a:cs typeface="Times New Roman"/>
                        </a:rPr>
                        <a:t>10-Spor Salonu</a:t>
                      </a:r>
                    </a:p>
                  </a:txBody>
                  <a:tcPr marL="45307" marR="45307" marT="0" marB="0" anchor="ctr">
                    <a:lnL>
                      <a:noFill/>
                    </a:lnL>
                    <a:lnR>
                      <a:noFill/>
                    </a:lnR>
                    <a:lnT>
                      <a:noFill/>
                    </a:lnT>
                    <a:lnB>
                      <a:noFill/>
                    </a:lnB>
                  </a:tcPr>
                </a:tc>
                <a:tc>
                  <a:txBody>
                    <a:bodyPr/>
                    <a:lstStyle/>
                    <a:p>
                      <a:pPr marL="270510" marR="0" indent="0" algn="l" defTabSz="914400" rtl="0" eaLnBrk="1" fontAlgn="auto" latinLnBrk="0" hangingPunct="1">
                        <a:lnSpc>
                          <a:spcPct val="150000"/>
                        </a:lnSpc>
                        <a:spcBef>
                          <a:spcPts val="0"/>
                        </a:spcBef>
                        <a:spcAft>
                          <a:spcPts val="0"/>
                        </a:spcAft>
                        <a:buClrTx/>
                        <a:buSzTx/>
                        <a:buFontTx/>
                        <a:buNone/>
                        <a:tabLst>
                          <a:tab pos="2250440" algn="l"/>
                        </a:tabLst>
                        <a:defRPr/>
                      </a:pPr>
                      <a:r>
                        <a:rPr lang="tr-TR" sz="900" b="1" dirty="0" smtClean="0">
                          <a:solidFill>
                            <a:srgbClr val="943634"/>
                          </a:solidFill>
                          <a:latin typeface="Comic Sans MS" pitchFamily="66" charset="0"/>
                          <a:ea typeface="Times New Roman"/>
                          <a:cs typeface="Times New Roman"/>
                        </a:rPr>
                        <a:t>Mevcut değildir.</a:t>
                      </a:r>
                    </a:p>
                  </a:txBody>
                  <a:tcPr marL="45307" marR="45307" marT="0" marB="0" anchor="ctr">
                    <a:lnL>
                      <a:noFill/>
                    </a:lnL>
                    <a:lnR>
                      <a:noFill/>
                    </a:lnR>
                    <a:lnT>
                      <a:noFill/>
                    </a:lnT>
                    <a:lnB>
                      <a:noFill/>
                    </a:lnB>
                  </a:tcPr>
                </a:tc>
              </a:tr>
              <a:tr h="288000">
                <a:tc>
                  <a:txBody>
                    <a:bodyPr/>
                    <a:lstStyle/>
                    <a:p>
                      <a:pPr marL="0" marR="0" indent="0" algn="l" defTabSz="914400" rtl="0" eaLnBrk="1" fontAlgn="auto" latinLnBrk="0" hangingPunct="1">
                        <a:lnSpc>
                          <a:spcPct val="150000"/>
                        </a:lnSpc>
                        <a:spcBef>
                          <a:spcPts val="0"/>
                        </a:spcBef>
                        <a:spcAft>
                          <a:spcPts val="0"/>
                        </a:spcAft>
                        <a:buClrTx/>
                        <a:buSzTx/>
                        <a:buFontTx/>
                        <a:buNone/>
                        <a:tabLst>
                          <a:tab pos="2250440" algn="l"/>
                        </a:tabLst>
                        <a:defRPr/>
                      </a:pPr>
                      <a:r>
                        <a:rPr lang="tr-TR" sz="900" b="1" dirty="0" smtClean="0">
                          <a:solidFill>
                            <a:srgbClr val="943634"/>
                          </a:solidFill>
                          <a:latin typeface="Comic Sans MS" pitchFamily="66" charset="0"/>
                          <a:ea typeface="Times New Roman"/>
                          <a:cs typeface="Times New Roman"/>
                        </a:rPr>
                        <a:t>11-İdare Odaları</a:t>
                      </a:r>
                    </a:p>
                  </a:txBody>
                  <a:tcPr marL="45307" marR="45307" marT="0" marB="0" anchor="ctr">
                    <a:lnL>
                      <a:noFill/>
                    </a:lnL>
                    <a:lnR>
                      <a:noFill/>
                    </a:lnR>
                    <a:lnT>
                      <a:noFill/>
                    </a:lnT>
                    <a:lnB>
                      <a:noFill/>
                    </a:lnB>
                  </a:tcPr>
                </a:tc>
                <a:tc>
                  <a:txBody>
                    <a:bodyPr/>
                    <a:lstStyle/>
                    <a:p>
                      <a:pPr marL="270510" marR="0" indent="0" algn="l" defTabSz="914400" rtl="0" eaLnBrk="1" fontAlgn="auto" latinLnBrk="0" hangingPunct="1">
                        <a:lnSpc>
                          <a:spcPct val="150000"/>
                        </a:lnSpc>
                        <a:spcBef>
                          <a:spcPts val="0"/>
                        </a:spcBef>
                        <a:spcAft>
                          <a:spcPts val="0"/>
                        </a:spcAft>
                        <a:buClrTx/>
                        <a:buSzTx/>
                        <a:buFontTx/>
                        <a:buNone/>
                        <a:tabLst>
                          <a:tab pos="2250440" algn="l"/>
                        </a:tabLst>
                        <a:defRPr/>
                      </a:pPr>
                      <a:r>
                        <a:rPr lang="tr-TR" sz="900" b="1" dirty="0" smtClean="0">
                          <a:solidFill>
                            <a:srgbClr val="943634"/>
                          </a:solidFill>
                          <a:latin typeface="Comic Sans MS" pitchFamily="66" charset="0"/>
                          <a:ea typeface="Times New Roman"/>
                          <a:cs typeface="Times New Roman"/>
                        </a:rPr>
                        <a:t>Müdür, Müdür Yardımcıları, Rehber Öğretmen,  Öğretmenler ve Hizmetli Odaları vardır.</a:t>
                      </a:r>
                    </a:p>
                  </a:txBody>
                  <a:tcPr marL="45307" marR="45307" marT="0" marB="0" anchor="ctr">
                    <a:lnL>
                      <a:noFill/>
                    </a:lnL>
                    <a:lnR>
                      <a:noFill/>
                    </a:lnR>
                    <a:lnT>
                      <a:noFill/>
                    </a:lnT>
                    <a:lnB>
                      <a:noFill/>
                    </a:lnB>
                  </a:tcPr>
                </a:tc>
              </a:tr>
              <a:tr h="288000">
                <a:tc>
                  <a:txBody>
                    <a:bodyPr/>
                    <a:lstStyle/>
                    <a:p>
                      <a:pPr algn="l">
                        <a:lnSpc>
                          <a:spcPct val="150000"/>
                        </a:lnSpc>
                        <a:spcAft>
                          <a:spcPts val="0"/>
                        </a:spcAft>
                        <a:tabLst>
                          <a:tab pos="2250440" algn="l"/>
                        </a:tabLst>
                      </a:pPr>
                      <a:r>
                        <a:rPr lang="tr-TR" sz="900" b="1" dirty="0">
                          <a:solidFill>
                            <a:srgbClr val="943634"/>
                          </a:solidFill>
                          <a:latin typeface="Comic Sans MS" pitchFamily="66" charset="0"/>
                          <a:ea typeface="Times New Roman"/>
                          <a:cs typeface="Times New Roman"/>
                        </a:rPr>
                        <a:t>12-Diğer Sosyal Faaliyetler İçin Ayrılmış Yerler</a:t>
                      </a:r>
                    </a:p>
                  </a:txBody>
                  <a:tcPr marL="45307" marR="45307" marT="0" marB="0" anchor="ctr">
                    <a:lnL>
                      <a:noFill/>
                    </a:lnL>
                    <a:lnR>
                      <a:noFill/>
                    </a:lnR>
                    <a:lnT>
                      <a:noFill/>
                    </a:lnT>
                    <a:lnB>
                      <a:noFill/>
                    </a:lnB>
                    <a:solidFill>
                      <a:srgbClr val="EFD3D2"/>
                    </a:solidFill>
                  </a:tcPr>
                </a:tc>
                <a:tc>
                  <a:txBody>
                    <a:bodyPr/>
                    <a:lstStyle/>
                    <a:p>
                      <a:pPr marL="270510" algn="l">
                        <a:lnSpc>
                          <a:spcPct val="150000"/>
                        </a:lnSpc>
                        <a:spcAft>
                          <a:spcPts val="0"/>
                        </a:spcAft>
                        <a:tabLst>
                          <a:tab pos="2250440" algn="l"/>
                        </a:tabLst>
                      </a:pPr>
                      <a:r>
                        <a:rPr lang="tr-TR" sz="900" b="1">
                          <a:solidFill>
                            <a:srgbClr val="943634"/>
                          </a:solidFill>
                          <a:latin typeface="Comic Sans MS" pitchFamily="66" charset="0"/>
                          <a:ea typeface="Times New Roman"/>
                          <a:cs typeface="Times New Roman"/>
                        </a:rPr>
                        <a:t>İki sınıfın birleştirilmesi ile oluşturulmuş konferans salonu mevcuttur.</a:t>
                      </a:r>
                    </a:p>
                  </a:txBody>
                  <a:tcPr marL="45307" marR="45307" marT="0" marB="0" anchor="ctr">
                    <a:lnL>
                      <a:noFill/>
                    </a:lnL>
                    <a:lnR>
                      <a:noFill/>
                    </a:lnR>
                    <a:lnT>
                      <a:noFill/>
                    </a:lnT>
                    <a:lnB>
                      <a:noFill/>
                    </a:lnB>
                    <a:solidFill>
                      <a:srgbClr val="EFD3D2"/>
                    </a:solidFill>
                  </a:tcPr>
                </a:tc>
              </a:tr>
              <a:tr h="288000">
                <a:tc>
                  <a:txBody>
                    <a:bodyPr/>
                    <a:lstStyle/>
                    <a:p>
                      <a:pPr algn="l">
                        <a:lnSpc>
                          <a:spcPct val="150000"/>
                        </a:lnSpc>
                        <a:spcAft>
                          <a:spcPts val="0"/>
                        </a:spcAft>
                        <a:tabLst>
                          <a:tab pos="2250440" algn="l"/>
                        </a:tabLst>
                      </a:pPr>
                      <a:r>
                        <a:rPr lang="tr-TR" sz="900" b="1" dirty="0">
                          <a:solidFill>
                            <a:srgbClr val="943634"/>
                          </a:solidFill>
                          <a:latin typeface="Comic Sans MS" pitchFamily="66" charset="0"/>
                          <a:ea typeface="Times New Roman"/>
                          <a:cs typeface="Times New Roman"/>
                        </a:rPr>
                        <a:t>13-Teknisyen, </a:t>
                      </a:r>
                      <a:r>
                        <a:rPr lang="tr-TR" sz="900" b="1" dirty="0" err="1">
                          <a:solidFill>
                            <a:srgbClr val="943634"/>
                          </a:solidFill>
                          <a:latin typeface="Comic Sans MS" pitchFamily="66" charset="0"/>
                          <a:ea typeface="Times New Roman"/>
                          <a:cs typeface="Times New Roman"/>
                        </a:rPr>
                        <a:t>Memur,Daktilograf</a:t>
                      </a:r>
                      <a:r>
                        <a:rPr lang="tr-TR" sz="900" b="1" dirty="0">
                          <a:solidFill>
                            <a:srgbClr val="943634"/>
                          </a:solidFill>
                          <a:latin typeface="Comic Sans MS" pitchFamily="66" charset="0"/>
                          <a:ea typeface="Times New Roman"/>
                          <a:cs typeface="Times New Roman"/>
                        </a:rPr>
                        <a:t> Odaları ve Revir</a:t>
                      </a:r>
                    </a:p>
                  </a:txBody>
                  <a:tcPr marL="45307" marR="45307" marT="0" marB="0" anchor="ctr">
                    <a:lnL>
                      <a:noFill/>
                    </a:lnL>
                    <a:lnR>
                      <a:noFill/>
                    </a:lnR>
                    <a:lnT>
                      <a:noFill/>
                    </a:lnT>
                    <a:lnB>
                      <a:noFill/>
                    </a:lnB>
                  </a:tcPr>
                </a:tc>
                <a:tc>
                  <a:txBody>
                    <a:bodyPr/>
                    <a:lstStyle/>
                    <a:p>
                      <a:pPr marL="270510" algn="l">
                        <a:lnSpc>
                          <a:spcPct val="115000"/>
                        </a:lnSpc>
                        <a:spcAft>
                          <a:spcPts val="0"/>
                        </a:spcAft>
                      </a:pPr>
                      <a:r>
                        <a:rPr lang="tr-TR" sz="900" b="1" dirty="0" smtClean="0">
                          <a:solidFill>
                            <a:srgbClr val="943634"/>
                          </a:solidFill>
                          <a:latin typeface="Comic Sans MS" pitchFamily="66" charset="0"/>
                          <a:ea typeface="Times New Roman"/>
                          <a:cs typeface="Times New Roman"/>
                        </a:rPr>
                        <a:t>Memur</a:t>
                      </a:r>
                      <a:r>
                        <a:rPr lang="tr-TR" sz="900" b="1" dirty="0">
                          <a:solidFill>
                            <a:srgbClr val="943634"/>
                          </a:solidFill>
                          <a:latin typeface="Comic Sans MS" pitchFamily="66" charset="0"/>
                          <a:ea typeface="Times New Roman"/>
                          <a:cs typeface="Times New Roman"/>
                        </a:rPr>
                        <a:t>, Daktilograf ve Revir odaları mevcuttur.</a:t>
                      </a:r>
                    </a:p>
                  </a:txBody>
                  <a:tcPr marL="45307" marR="45307" marT="0" marB="0" anchor="ctr">
                    <a:lnL>
                      <a:noFill/>
                    </a:lnL>
                    <a:lnR>
                      <a:noFill/>
                    </a:lnR>
                    <a:lnT>
                      <a:noFill/>
                    </a:lnT>
                    <a:lnB>
                      <a:noFill/>
                    </a:lnB>
                  </a:tcPr>
                </a:tc>
              </a:tr>
              <a:tr h="288000">
                <a:tc>
                  <a:txBody>
                    <a:bodyPr/>
                    <a:lstStyle/>
                    <a:p>
                      <a:pPr algn="l">
                        <a:lnSpc>
                          <a:spcPct val="150000"/>
                        </a:lnSpc>
                        <a:spcAft>
                          <a:spcPts val="0"/>
                        </a:spcAft>
                        <a:tabLst>
                          <a:tab pos="2250440" algn="l"/>
                        </a:tabLst>
                      </a:pPr>
                      <a:r>
                        <a:rPr lang="tr-TR" sz="900" b="1" dirty="0">
                          <a:solidFill>
                            <a:srgbClr val="943634"/>
                          </a:solidFill>
                          <a:latin typeface="Comic Sans MS" pitchFamily="66" charset="0"/>
                          <a:ea typeface="Times New Roman"/>
                          <a:cs typeface="Times New Roman"/>
                        </a:rPr>
                        <a:t>14-Mutfak ve Yemekhane</a:t>
                      </a:r>
                    </a:p>
                  </a:txBody>
                  <a:tcPr marL="45307" marR="45307" marT="0" marB="0" anchor="ctr">
                    <a:lnL>
                      <a:noFill/>
                    </a:lnL>
                    <a:lnR>
                      <a:noFill/>
                    </a:lnR>
                    <a:lnT>
                      <a:noFill/>
                    </a:lnT>
                    <a:lnB>
                      <a:noFill/>
                    </a:lnB>
                    <a:solidFill>
                      <a:srgbClr val="EFD3D2"/>
                    </a:solidFill>
                  </a:tcPr>
                </a:tc>
                <a:tc>
                  <a:txBody>
                    <a:bodyPr/>
                    <a:lstStyle/>
                    <a:p>
                      <a:pPr marL="457200" algn="l">
                        <a:lnSpc>
                          <a:spcPct val="150000"/>
                        </a:lnSpc>
                        <a:spcAft>
                          <a:spcPts val="0"/>
                        </a:spcAft>
                        <a:tabLst>
                          <a:tab pos="2250440" algn="l"/>
                        </a:tabLst>
                      </a:pPr>
                      <a:r>
                        <a:rPr lang="tr-TR" sz="900" b="1" dirty="0" smtClean="0">
                          <a:solidFill>
                            <a:srgbClr val="943634"/>
                          </a:solidFill>
                          <a:latin typeface="Comic Sans MS" pitchFamily="66" charset="0"/>
                          <a:ea typeface="Times New Roman"/>
                          <a:cs typeface="Times New Roman"/>
                        </a:rPr>
                        <a:t>Mutfak </a:t>
                      </a:r>
                      <a:r>
                        <a:rPr lang="tr-TR" sz="900" b="1" dirty="0">
                          <a:solidFill>
                            <a:srgbClr val="943634"/>
                          </a:solidFill>
                          <a:latin typeface="Comic Sans MS" pitchFamily="66" charset="0"/>
                          <a:ea typeface="Times New Roman"/>
                          <a:cs typeface="Times New Roman"/>
                        </a:rPr>
                        <a:t>ve Yemekhane mevcut olup</a:t>
                      </a:r>
                    </a:p>
                    <a:p>
                      <a:pPr marL="457200" algn="l">
                        <a:lnSpc>
                          <a:spcPct val="150000"/>
                        </a:lnSpc>
                        <a:spcAft>
                          <a:spcPts val="0"/>
                        </a:spcAft>
                        <a:tabLst>
                          <a:tab pos="2250440" algn="l"/>
                        </a:tabLst>
                      </a:pPr>
                      <a:r>
                        <a:rPr lang="tr-TR" sz="900" b="1" dirty="0">
                          <a:solidFill>
                            <a:srgbClr val="943634"/>
                          </a:solidFill>
                          <a:latin typeface="Comic Sans MS" pitchFamily="66" charset="0"/>
                          <a:ea typeface="Times New Roman"/>
                          <a:cs typeface="Times New Roman"/>
                        </a:rPr>
                        <a:t>2008 yılı itibariyle hazır yemek alımı yapılmaktadır.</a:t>
                      </a:r>
                    </a:p>
                  </a:txBody>
                  <a:tcPr marL="45307" marR="45307" marT="0" marB="0" anchor="ctr">
                    <a:lnL>
                      <a:noFill/>
                    </a:lnL>
                    <a:lnR>
                      <a:noFill/>
                    </a:lnR>
                    <a:lnT>
                      <a:noFill/>
                    </a:lnT>
                    <a:lnB>
                      <a:noFill/>
                    </a:lnB>
                    <a:solidFill>
                      <a:srgbClr val="EFD3D2"/>
                    </a:solidFill>
                  </a:tcPr>
                </a:tc>
              </a:tr>
              <a:tr h="288000">
                <a:tc>
                  <a:txBody>
                    <a:bodyPr/>
                    <a:lstStyle/>
                    <a:p>
                      <a:pPr marL="457200" algn="l">
                        <a:lnSpc>
                          <a:spcPct val="150000"/>
                        </a:lnSpc>
                        <a:spcAft>
                          <a:spcPts val="0"/>
                        </a:spcAft>
                        <a:tabLst>
                          <a:tab pos="2250440" algn="l"/>
                        </a:tabLst>
                      </a:pPr>
                      <a:r>
                        <a:rPr lang="tr-TR" sz="900" b="1" dirty="0" smtClean="0">
                          <a:solidFill>
                            <a:srgbClr val="943634"/>
                          </a:solidFill>
                          <a:latin typeface="Comic Sans MS" pitchFamily="66" charset="0"/>
                          <a:ea typeface="Times New Roman"/>
                          <a:cs typeface="Times New Roman"/>
                        </a:rPr>
                        <a:t>15-Okul </a:t>
                      </a:r>
                      <a:r>
                        <a:rPr lang="tr-TR" sz="900" b="1" dirty="0">
                          <a:solidFill>
                            <a:srgbClr val="943634"/>
                          </a:solidFill>
                          <a:latin typeface="Comic Sans MS" pitchFamily="66" charset="0"/>
                          <a:ea typeface="Times New Roman"/>
                          <a:cs typeface="Times New Roman"/>
                        </a:rPr>
                        <a:t>ve Bahçe Alanı</a:t>
                      </a:r>
                    </a:p>
                  </a:txBody>
                  <a:tcPr marL="45307" marR="45307" marT="0" marB="0" anchor="ctr">
                    <a:lnL>
                      <a:noFill/>
                    </a:lnL>
                    <a:lnR>
                      <a:noFill/>
                    </a:lnR>
                    <a:lnT>
                      <a:noFill/>
                    </a:lnT>
                    <a:lnB w="12700" cap="flat" cmpd="sng" algn="ctr">
                      <a:solidFill>
                        <a:srgbClr val="C0504D"/>
                      </a:solidFill>
                      <a:prstDash val="solid"/>
                      <a:round/>
                      <a:headEnd type="none" w="med" len="med"/>
                      <a:tailEnd type="none" w="med" len="med"/>
                    </a:lnB>
                  </a:tcPr>
                </a:tc>
                <a:tc>
                  <a:txBody>
                    <a:bodyPr/>
                    <a:lstStyle/>
                    <a:p>
                      <a:pPr algn="l">
                        <a:lnSpc>
                          <a:spcPct val="115000"/>
                        </a:lnSpc>
                        <a:spcAft>
                          <a:spcPts val="0"/>
                        </a:spcAft>
                      </a:pPr>
                      <a:endParaRPr lang="tr-TR" sz="900" b="1" dirty="0">
                        <a:solidFill>
                          <a:srgbClr val="943634"/>
                        </a:solidFill>
                        <a:latin typeface="Comic Sans MS" pitchFamily="66" charset="0"/>
                        <a:ea typeface="Times New Roman"/>
                        <a:cs typeface="Times New Roman"/>
                      </a:endParaRPr>
                    </a:p>
                    <a:p>
                      <a:pPr marL="457200" algn="l">
                        <a:lnSpc>
                          <a:spcPct val="150000"/>
                        </a:lnSpc>
                        <a:spcAft>
                          <a:spcPts val="0"/>
                        </a:spcAft>
                        <a:tabLst>
                          <a:tab pos="25400" algn="l"/>
                        </a:tabLst>
                      </a:pPr>
                      <a:r>
                        <a:rPr lang="tr-TR" sz="900" b="1" dirty="0">
                          <a:solidFill>
                            <a:srgbClr val="943634"/>
                          </a:solidFill>
                          <a:latin typeface="Comic Sans MS" pitchFamily="66" charset="0"/>
                          <a:ea typeface="Times New Roman"/>
                          <a:cs typeface="Times New Roman"/>
                        </a:rPr>
                        <a:t>Okulun alanı 570 m² bahçenin alanı ise 1500 m² </a:t>
                      </a:r>
                      <a:r>
                        <a:rPr lang="tr-TR" sz="900" b="1" dirty="0" err="1">
                          <a:solidFill>
                            <a:srgbClr val="943634"/>
                          </a:solidFill>
                          <a:latin typeface="Comic Sans MS" pitchFamily="66" charset="0"/>
                          <a:ea typeface="Times New Roman"/>
                          <a:cs typeface="Times New Roman"/>
                        </a:rPr>
                        <a:t>dir</a:t>
                      </a:r>
                      <a:r>
                        <a:rPr lang="tr-TR" sz="900" b="1" dirty="0">
                          <a:solidFill>
                            <a:srgbClr val="943634"/>
                          </a:solidFill>
                          <a:latin typeface="Comic Sans MS" pitchFamily="66" charset="0"/>
                          <a:ea typeface="Times New Roman"/>
                          <a:cs typeface="Times New Roman"/>
                        </a:rPr>
                        <a:t>.</a:t>
                      </a:r>
                    </a:p>
                    <a:p>
                      <a:pPr marL="457200" algn="l">
                        <a:lnSpc>
                          <a:spcPct val="150000"/>
                        </a:lnSpc>
                        <a:spcAft>
                          <a:spcPts val="0"/>
                        </a:spcAft>
                        <a:tabLst>
                          <a:tab pos="2250440" algn="l"/>
                        </a:tabLst>
                      </a:pPr>
                      <a:r>
                        <a:rPr lang="tr-TR" sz="900" b="1" dirty="0">
                          <a:solidFill>
                            <a:srgbClr val="943634"/>
                          </a:solidFill>
                          <a:latin typeface="Comic Sans MS" pitchFamily="66" charset="0"/>
                          <a:ea typeface="Times New Roman"/>
                          <a:cs typeface="Times New Roman"/>
                        </a:rPr>
                        <a:t>Okul ve bahçenin toplam alanı ise 2070 m² </a:t>
                      </a:r>
                      <a:r>
                        <a:rPr lang="tr-TR" sz="900" b="1" dirty="0" err="1">
                          <a:solidFill>
                            <a:srgbClr val="943634"/>
                          </a:solidFill>
                          <a:latin typeface="Comic Sans MS" pitchFamily="66" charset="0"/>
                          <a:ea typeface="Times New Roman"/>
                          <a:cs typeface="Times New Roman"/>
                        </a:rPr>
                        <a:t>dir</a:t>
                      </a:r>
                      <a:r>
                        <a:rPr lang="tr-TR" sz="900" b="1" dirty="0">
                          <a:solidFill>
                            <a:srgbClr val="943634"/>
                          </a:solidFill>
                          <a:latin typeface="Comic Sans MS" pitchFamily="66" charset="0"/>
                          <a:ea typeface="Times New Roman"/>
                          <a:cs typeface="Times New Roman"/>
                        </a:rPr>
                        <a:t>.</a:t>
                      </a:r>
                    </a:p>
                  </a:txBody>
                  <a:tcPr marL="45307" marR="45307" marT="0" marB="0" anchor="ctr">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 xmlns:p14="http://schemas.microsoft.com/office/powerpoint/2010/main" val="1369402888"/>
              </p:ext>
            </p:extLst>
          </p:nvPr>
        </p:nvGraphicFramePr>
        <p:xfrm>
          <a:off x="642910" y="428604"/>
          <a:ext cx="7786741" cy="4929758"/>
        </p:xfrm>
        <a:graphic>
          <a:graphicData uri="http://schemas.openxmlformats.org/drawingml/2006/table">
            <a:tbl>
              <a:tblPr/>
              <a:tblGrid>
                <a:gridCol w="2216652"/>
                <a:gridCol w="1424406"/>
                <a:gridCol w="432048"/>
                <a:gridCol w="1580729"/>
                <a:gridCol w="253674"/>
                <a:gridCol w="1879232"/>
              </a:tblGrid>
              <a:tr h="252636">
                <a:tc>
                  <a:txBody>
                    <a:bodyPr/>
                    <a:lstStyle/>
                    <a:p>
                      <a:pPr marL="119380">
                        <a:lnSpc>
                          <a:spcPct val="150000"/>
                        </a:lnSpc>
                        <a:spcAft>
                          <a:spcPts val="0"/>
                        </a:spcAft>
                      </a:pPr>
                      <a:r>
                        <a:rPr lang="tr-TR" sz="900" b="1" dirty="0">
                          <a:solidFill>
                            <a:srgbClr val="000000"/>
                          </a:solidFill>
                          <a:latin typeface="Comic Sans MS"/>
                          <a:ea typeface="Times New Roman"/>
                          <a:cs typeface="Times New Roman"/>
                        </a:rPr>
                        <a:t>a)</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pitchFamily="66" charset="0"/>
                          <a:ea typeface="Times New Roman"/>
                          <a:cs typeface="Times New Roman"/>
                        </a:rPr>
                        <a:t>Yönetici Sayısı</a:t>
                      </a:r>
                      <a:r>
                        <a:rPr lang="tr-TR" sz="900" dirty="0">
                          <a:solidFill>
                            <a:srgbClr val="000000"/>
                          </a:solidFill>
                          <a:latin typeface="Comic Sans MS" pitchFamily="66" charset="0"/>
                          <a:ea typeface="Times New Roman"/>
                          <a:cs typeface="Times New Roman"/>
                        </a:rPr>
                        <a:t> [Müdür, Müdür Başyardımcısı, Müdür </a:t>
                      </a:r>
                      <a:r>
                        <a:rPr lang="tr-TR" sz="900" dirty="0" smtClean="0">
                          <a:solidFill>
                            <a:srgbClr val="000000"/>
                          </a:solidFill>
                          <a:latin typeface="Comic Sans MS" pitchFamily="66" charset="0"/>
                          <a:ea typeface="Times New Roman"/>
                          <a:cs typeface="Times New Roman"/>
                        </a:rPr>
                        <a:t>Yardımcıları(1)]</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119380" algn="ctr">
                        <a:lnSpc>
                          <a:spcPct val="150000"/>
                        </a:lnSpc>
                        <a:spcAft>
                          <a:spcPts val="0"/>
                        </a:spcAft>
                      </a:pPr>
                      <a:r>
                        <a:rPr lang="tr-TR" sz="900" dirty="0">
                          <a:solidFill>
                            <a:srgbClr val="000000"/>
                          </a:solidFill>
                          <a:latin typeface="Comic Sans MS"/>
                          <a:ea typeface="Times New Roman"/>
                          <a:cs typeface="Times New Roman"/>
                        </a:rPr>
                        <a:t>             </a:t>
                      </a:r>
                      <a:r>
                        <a:rPr lang="tr-TR" sz="900" dirty="0" smtClean="0">
                          <a:solidFill>
                            <a:srgbClr val="000000"/>
                          </a:solidFill>
                          <a:latin typeface="Comic Sans MS"/>
                          <a:ea typeface="Times New Roman"/>
                          <a:cs typeface="Times New Roman"/>
                        </a:rPr>
                        <a:t>3</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277899">
                <a:tc rowSpan="6">
                  <a:txBody>
                    <a:bodyPr/>
                    <a:lstStyle/>
                    <a:p>
                      <a:pPr marL="119380">
                        <a:lnSpc>
                          <a:spcPct val="150000"/>
                        </a:lnSpc>
                        <a:spcAft>
                          <a:spcPts val="0"/>
                        </a:spcAft>
                      </a:pPr>
                      <a:endParaRPr lang="tr-TR" sz="900" dirty="0">
                        <a:solidFill>
                          <a:srgbClr val="000000"/>
                        </a:solidFill>
                        <a:latin typeface="Calibri"/>
                        <a:ea typeface="Times New Roman"/>
                        <a:cs typeface="Times New Roman"/>
                      </a:endParaRPr>
                    </a:p>
                    <a:p>
                      <a:pPr marL="119380">
                        <a:lnSpc>
                          <a:spcPct val="150000"/>
                        </a:lnSpc>
                        <a:spcAft>
                          <a:spcPts val="0"/>
                        </a:spcAft>
                      </a:pPr>
                      <a:r>
                        <a:rPr lang="tr-TR" sz="900" b="1" dirty="0">
                          <a:solidFill>
                            <a:srgbClr val="000000"/>
                          </a:solidFill>
                          <a:latin typeface="Comic Sans MS"/>
                          <a:ea typeface="Times New Roman"/>
                          <a:cs typeface="Times New Roman"/>
                        </a:rPr>
                        <a:t>b)</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a:solidFill>
                            <a:srgbClr val="000000"/>
                          </a:solidFill>
                          <a:latin typeface="Comic Sans MS" pitchFamily="66" charset="0"/>
                          <a:ea typeface="Times New Roman"/>
                          <a:cs typeface="Times New Roman"/>
                        </a:rPr>
                        <a:t>Branşlara Göre Kadrolu Öğretmen Sayısı</a:t>
                      </a:r>
                      <a:endParaRPr lang="tr-TR" sz="90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rowSpan="6">
                  <a:txBody>
                    <a:bodyPr/>
                    <a:lstStyle/>
                    <a:p>
                      <a:pPr marL="119380">
                        <a:lnSpc>
                          <a:spcPct val="150000"/>
                        </a:lnSpc>
                        <a:spcAft>
                          <a:spcPts val="0"/>
                        </a:spcAft>
                      </a:pPr>
                      <a:r>
                        <a:rPr lang="tr-TR" sz="900" dirty="0">
                          <a:solidFill>
                            <a:srgbClr val="000000"/>
                          </a:solidFill>
                          <a:latin typeface="Comic Sans MS"/>
                          <a:ea typeface="Times New Roman"/>
                          <a:cs typeface="Times New Roman"/>
                        </a:rPr>
                        <a:t>          </a:t>
                      </a:r>
                      <a:endParaRPr lang="tr-TR" sz="900" dirty="0">
                        <a:solidFill>
                          <a:srgbClr val="000000"/>
                        </a:solidFill>
                        <a:latin typeface="Calibri"/>
                        <a:ea typeface="Times New Roman"/>
                        <a:cs typeface="Times New Roman"/>
                      </a:endParaRPr>
                    </a:p>
                    <a:p>
                      <a:pPr>
                        <a:lnSpc>
                          <a:spcPct val="150000"/>
                        </a:lnSpc>
                        <a:spcAft>
                          <a:spcPts val="0"/>
                        </a:spcAft>
                      </a:pPr>
                      <a:r>
                        <a:rPr lang="tr-TR" sz="900" dirty="0">
                          <a:solidFill>
                            <a:srgbClr val="000000"/>
                          </a:solidFill>
                          <a:latin typeface="Comic Sans MS"/>
                          <a:ea typeface="Times New Roman"/>
                          <a:cs typeface="Times New Roman"/>
                        </a:rPr>
                        <a:t>            </a:t>
                      </a:r>
                      <a:endParaRPr lang="tr-TR" sz="900" dirty="0" smtClean="0">
                        <a:solidFill>
                          <a:srgbClr val="000000"/>
                        </a:solidFill>
                        <a:latin typeface="Comic Sans MS"/>
                        <a:ea typeface="Times New Roman"/>
                        <a:cs typeface="Times New Roman"/>
                      </a:endParaRPr>
                    </a:p>
                    <a:p>
                      <a:pPr>
                        <a:lnSpc>
                          <a:spcPct val="150000"/>
                        </a:lnSpc>
                        <a:spcAft>
                          <a:spcPts val="0"/>
                        </a:spcAft>
                      </a:pPr>
                      <a:endParaRPr lang="tr-TR" sz="900" dirty="0" smtClean="0">
                        <a:solidFill>
                          <a:srgbClr val="000000"/>
                        </a:solidFill>
                        <a:latin typeface="Comic Sans MS"/>
                        <a:ea typeface="Times New Roman"/>
                        <a:cs typeface="Times New Roman"/>
                      </a:endParaRPr>
                    </a:p>
                    <a:p>
                      <a:pPr algn="ctr">
                        <a:lnSpc>
                          <a:spcPct val="150000"/>
                        </a:lnSpc>
                        <a:spcAft>
                          <a:spcPts val="0"/>
                        </a:spcAft>
                      </a:pPr>
                      <a:r>
                        <a:rPr lang="tr-TR" sz="900" dirty="0" smtClean="0">
                          <a:solidFill>
                            <a:srgbClr val="000000"/>
                          </a:solidFill>
                          <a:latin typeface="Comic Sans MS"/>
                          <a:ea typeface="Times New Roman"/>
                          <a:cs typeface="Times New Roman"/>
                        </a:rPr>
                        <a:t> </a:t>
                      </a:r>
                      <a:r>
                        <a:rPr lang="tr-TR" sz="900" dirty="0" smtClean="0">
                          <a:solidFill>
                            <a:srgbClr val="000000"/>
                          </a:solidFill>
                          <a:latin typeface="Comic Sans MS"/>
                          <a:ea typeface="Times New Roman"/>
                          <a:cs typeface="Times New Roman"/>
                        </a:rPr>
                        <a:t>16</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244375">
                <a:tc vMerge="1">
                  <a:txBody>
                    <a:bodyPr/>
                    <a:lstStyle/>
                    <a:p>
                      <a:endParaRPr lang="tr-TR"/>
                    </a:p>
                  </a:txBody>
                  <a:tcPr/>
                </a:tc>
                <a:tc>
                  <a:txBody>
                    <a:bodyPr/>
                    <a:lstStyle/>
                    <a:p>
                      <a:pPr>
                        <a:lnSpc>
                          <a:spcPct val="150000"/>
                        </a:lnSpc>
                        <a:spcAft>
                          <a:spcPts val="0"/>
                        </a:spcAft>
                      </a:pPr>
                      <a:r>
                        <a:rPr lang="tr-TR" sz="900">
                          <a:solidFill>
                            <a:srgbClr val="000000"/>
                          </a:solidFill>
                          <a:latin typeface="Comic Sans MS" pitchFamily="66" charset="0"/>
                          <a:ea typeface="Times New Roman"/>
                          <a:cs typeface="Times New Roman"/>
                        </a:rPr>
                        <a:t>Edebiyat</a:t>
                      </a: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smtClean="0">
                          <a:solidFill>
                            <a:srgbClr val="000000"/>
                          </a:solidFill>
                          <a:latin typeface="Comic Sans MS" pitchFamily="66" charset="0"/>
                          <a:ea typeface="Times New Roman"/>
                          <a:cs typeface="Times New Roman"/>
                        </a:rPr>
                        <a:t>1</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a:solidFill>
                            <a:srgbClr val="000000"/>
                          </a:solidFill>
                          <a:latin typeface="Comic Sans MS"/>
                          <a:ea typeface="Times New Roman"/>
                          <a:cs typeface="Times New Roman"/>
                        </a:rPr>
                        <a:t>Meslek Dersleri</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smtClean="0">
                          <a:solidFill>
                            <a:srgbClr val="000000"/>
                          </a:solidFill>
                          <a:latin typeface="Comic Sans MS"/>
                          <a:ea typeface="Times New Roman"/>
                          <a:cs typeface="Times New Roman"/>
                        </a:rPr>
                        <a:t>4</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vMerge="1">
                  <a:txBody>
                    <a:bodyPr/>
                    <a:lstStyle/>
                    <a:p>
                      <a:endParaRPr lang="tr-TR"/>
                    </a:p>
                  </a:txBody>
                  <a:tcPr/>
                </a:tc>
              </a:tr>
              <a:tr h="216024">
                <a:tc vMerge="1">
                  <a:txBody>
                    <a:bodyPr/>
                    <a:lstStyle/>
                    <a:p>
                      <a:endParaRPr lang="tr-TR"/>
                    </a:p>
                  </a:txBody>
                  <a:tcPr/>
                </a:tc>
                <a:tc>
                  <a:txBody>
                    <a:bodyPr/>
                    <a:lstStyle/>
                    <a:p>
                      <a:pPr>
                        <a:lnSpc>
                          <a:spcPct val="150000"/>
                        </a:lnSpc>
                        <a:spcAft>
                          <a:spcPts val="0"/>
                        </a:spcAft>
                      </a:pPr>
                      <a:r>
                        <a:rPr lang="tr-TR" sz="900" dirty="0">
                          <a:solidFill>
                            <a:srgbClr val="000000"/>
                          </a:solidFill>
                          <a:latin typeface="Comic Sans MS" pitchFamily="66" charset="0"/>
                          <a:ea typeface="Times New Roman"/>
                          <a:cs typeface="Times New Roman"/>
                        </a:rPr>
                        <a:t>Matematik</a:t>
                      </a:r>
                    </a:p>
                  </a:txBody>
                  <a:tcPr marL="27906" marR="27906" marT="0" marB="0">
                    <a:lnL>
                      <a:noFill/>
                    </a:lnL>
                    <a:lnR>
                      <a:noFill/>
                    </a:lnR>
                    <a:lnT>
                      <a:noFill/>
                    </a:lnT>
                    <a:lnB>
                      <a:noFill/>
                    </a:lnB>
                  </a:tcPr>
                </a:tc>
                <a:tc>
                  <a:txBody>
                    <a:bodyPr/>
                    <a:lstStyle/>
                    <a:p>
                      <a:pPr>
                        <a:lnSpc>
                          <a:spcPct val="115000"/>
                        </a:lnSpc>
                        <a:spcAft>
                          <a:spcPts val="0"/>
                        </a:spcAft>
                      </a:pPr>
                      <a:r>
                        <a:rPr lang="tr-TR" sz="900" dirty="0">
                          <a:solidFill>
                            <a:srgbClr val="000000"/>
                          </a:solidFill>
                          <a:latin typeface="Comic Sans MS" pitchFamily="66" charset="0"/>
                          <a:ea typeface="Times New Roman"/>
                          <a:cs typeface="Times New Roman"/>
                        </a:rPr>
                        <a:t>1</a:t>
                      </a: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a:solidFill>
                            <a:srgbClr val="000000"/>
                          </a:solidFill>
                          <a:latin typeface="Comic Sans MS"/>
                          <a:ea typeface="Times New Roman"/>
                          <a:cs typeface="Times New Roman"/>
                        </a:rPr>
                        <a:t>Tarih</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tcPr>
                </a:tc>
                <a:tc>
                  <a:txBody>
                    <a:bodyPr/>
                    <a:lstStyle/>
                    <a:p>
                      <a:pPr>
                        <a:lnSpc>
                          <a:spcPct val="115000"/>
                        </a:lnSpc>
                        <a:spcAft>
                          <a:spcPts val="0"/>
                        </a:spcAft>
                      </a:pPr>
                      <a:r>
                        <a:rPr lang="tr-TR" sz="900">
                          <a:solidFill>
                            <a:srgbClr val="000000"/>
                          </a:solidFill>
                          <a:latin typeface="Comic Sans MS"/>
                          <a:ea typeface="Times New Roman"/>
                          <a:cs typeface="Times New Roman"/>
                        </a:rPr>
                        <a:t>1</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vMerge="1">
                  <a:txBody>
                    <a:bodyPr/>
                    <a:lstStyle/>
                    <a:p>
                      <a:endParaRPr lang="tr-TR"/>
                    </a:p>
                  </a:txBody>
                  <a:tcPr/>
                </a:tc>
              </a:tr>
              <a:tr h="216024">
                <a:tc vMerge="1">
                  <a:txBody>
                    <a:bodyPr/>
                    <a:lstStyle/>
                    <a:p>
                      <a:endParaRPr lang="tr-TR"/>
                    </a:p>
                  </a:txBody>
                  <a:tcPr/>
                </a:tc>
                <a:tc>
                  <a:txBody>
                    <a:bodyPr/>
                    <a:lstStyle/>
                    <a:p>
                      <a:r>
                        <a:rPr lang="tr-TR" sz="900" dirty="0" smtClean="0">
                          <a:latin typeface="Comic Sans MS" pitchFamily="66" charset="0"/>
                        </a:rPr>
                        <a:t>İ.</a:t>
                      </a:r>
                      <a:r>
                        <a:rPr lang="tr-TR" sz="900" baseline="0" dirty="0" smtClean="0">
                          <a:latin typeface="Comic Sans MS" pitchFamily="66" charset="0"/>
                        </a:rPr>
                        <a:t> Ö  Matematik</a:t>
                      </a:r>
                      <a:endParaRPr lang="tr-TR" sz="900" dirty="0">
                        <a:latin typeface="Comic Sans MS" pitchFamily="66" charset="0"/>
                      </a:endParaRPr>
                    </a:p>
                  </a:txBody>
                  <a:tcPr marL="27906" marR="27906" marT="0" marB="0">
                    <a:lnL>
                      <a:noFill/>
                    </a:lnL>
                    <a:lnR>
                      <a:noFill/>
                    </a:lnR>
                    <a:lnT>
                      <a:noFill/>
                    </a:lnT>
                    <a:lnB>
                      <a:noFill/>
                    </a:lnB>
                    <a:solidFill>
                      <a:srgbClr val="E6EED5"/>
                    </a:solidFill>
                  </a:tcPr>
                </a:tc>
                <a:tc>
                  <a:txBody>
                    <a:bodyPr/>
                    <a:lstStyle/>
                    <a:p>
                      <a:r>
                        <a:rPr lang="tr-TR" sz="900" dirty="0" smtClean="0">
                          <a:latin typeface="Comic Sans MS" pitchFamily="66" charset="0"/>
                        </a:rPr>
                        <a:t>1</a:t>
                      </a:r>
                      <a:endParaRPr lang="tr-TR" sz="900" dirty="0">
                        <a:latin typeface="Comic Sans MS" pitchFamily="66" charset="0"/>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a:solidFill>
                            <a:srgbClr val="000000"/>
                          </a:solidFill>
                          <a:latin typeface="Comic Sans MS"/>
                          <a:ea typeface="Times New Roman"/>
                          <a:cs typeface="Times New Roman"/>
                        </a:rPr>
                        <a:t>Biyoloji</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a:solidFill>
                            <a:srgbClr val="000000"/>
                          </a:solidFill>
                          <a:latin typeface="Comic Sans MS"/>
                          <a:ea typeface="Times New Roman"/>
                          <a:cs typeface="Times New Roman"/>
                        </a:rPr>
                        <a:t>1</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vMerge="1">
                  <a:txBody>
                    <a:bodyPr/>
                    <a:lstStyle/>
                    <a:p>
                      <a:endParaRPr lang="tr-TR"/>
                    </a:p>
                  </a:txBody>
                  <a:tcPr/>
                </a:tc>
              </a:tr>
              <a:tr h="216024">
                <a:tc vMerge="1">
                  <a:txBody>
                    <a:bodyPr/>
                    <a:lstStyle/>
                    <a:p>
                      <a:endParaRPr lang="tr-TR"/>
                    </a:p>
                  </a:txBody>
                  <a:tcPr/>
                </a:tc>
                <a:tc>
                  <a:txBody>
                    <a:bodyPr/>
                    <a:lstStyle/>
                    <a:p>
                      <a:pPr>
                        <a:lnSpc>
                          <a:spcPct val="150000"/>
                        </a:lnSpc>
                        <a:spcAft>
                          <a:spcPts val="0"/>
                        </a:spcAft>
                      </a:pPr>
                      <a:r>
                        <a:rPr lang="tr-TR" sz="900" dirty="0">
                          <a:solidFill>
                            <a:srgbClr val="000000"/>
                          </a:solidFill>
                          <a:latin typeface="Comic Sans MS" pitchFamily="66" charset="0"/>
                          <a:ea typeface="Times New Roman"/>
                          <a:cs typeface="Times New Roman"/>
                        </a:rPr>
                        <a:t>Türkçe </a:t>
                      </a:r>
                    </a:p>
                  </a:txBody>
                  <a:tcPr marL="27906" marR="27906" marT="0" marB="0">
                    <a:lnL>
                      <a:noFill/>
                    </a:lnL>
                    <a:lnR>
                      <a:noFill/>
                    </a:lnR>
                    <a:lnT>
                      <a:noFill/>
                    </a:lnT>
                    <a:lnB>
                      <a:noFill/>
                    </a:lnB>
                  </a:tcPr>
                </a:tc>
                <a:tc>
                  <a:txBody>
                    <a:bodyPr/>
                    <a:lstStyle/>
                    <a:p>
                      <a:pPr>
                        <a:lnSpc>
                          <a:spcPct val="150000"/>
                        </a:lnSpc>
                        <a:spcAft>
                          <a:spcPts val="0"/>
                        </a:spcAft>
                      </a:pPr>
                      <a:r>
                        <a:rPr lang="tr-TR" sz="900" dirty="0">
                          <a:solidFill>
                            <a:srgbClr val="000000"/>
                          </a:solidFill>
                          <a:latin typeface="Comic Sans MS" pitchFamily="66" charset="0"/>
                          <a:ea typeface="Times New Roman"/>
                          <a:cs typeface="Times New Roman"/>
                        </a:rPr>
                        <a:t>1</a:t>
                      </a: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a:solidFill>
                            <a:srgbClr val="000000"/>
                          </a:solidFill>
                          <a:latin typeface="Comic Sans MS"/>
                          <a:ea typeface="Times New Roman"/>
                          <a:cs typeface="Times New Roman"/>
                        </a:rPr>
                        <a:t>Rehber Öğretmen</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tcPr>
                </a:tc>
                <a:tc>
                  <a:txBody>
                    <a:bodyPr/>
                    <a:lstStyle/>
                    <a:p>
                      <a:pPr>
                        <a:lnSpc>
                          <a:spcPct val="150000"/>
                        </a:lnSpc>
                        <a:spcAft>
                          <a:spcPts val="0"/>
                        </a:spcAft>
                      </a:pPr>
                      <a:r>
                        <a:rPr lang="tr-TR" sz="900" dirty="0">
                          <a:solidFill>
                            <a:srgbClr val="000000"/>
                          </a:solidFill>
                          <a:latin typeface="Comic Sans MS"/>
                          <a:ea typeface="Times New Roman"/>
                          <a:cs typeface="Times New Roman"/>
                        </a:rPr>
                        <a:t>-</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vMerge="1">
                  <a:txBody>
                    <a:bodyPr/>
                    <a:lstStyle/>
                    <a:p>
                      <a:endParaRPr lang="tr-TR"/>
                    </a:p>
                  </a:txBody>
                  <a:tcPr/>
                </a:tc>
              </a:tr>
              <a:tr h="288032">
                <a:tc vMerge="1">
                  <a:txBody>
                    <a:bodyPr/>
                    <a:lstStyle/>
                    <a:p>
                      <a:endParaRPr lang="tr-TR"/>
                    </a:p>
                  </a:txBody>
                  <a:tcPr/>
                </a:tc>
                <a:tc>
                  <a:txBody>
                    <a:bodyPr/>
                    <a:lstStyle/>
                    <a:p>
                      <a:pPr>
                        <a:lnSpc>
                          <a:spcPct val="150000"/>
                        </a:lnSpc>
                        <a:spcAft>
                          <a:spcPts val="0"/>
                        </a:spcAft>
                      </a:pPr>
                      <a:r>
                        <a:rPr lang="tr-TR" sz="900" dirty="0" err="1">
                          <a:solidFill>
                            <a:srgbClr val="000000"/>
                          </a:solidFill>
                          <a:latin typeface="Comic Sans MS" pitchFamily="66" charset="0"/>
                          <a:ea typeface="Times New Roman"/>
                          <a:cs typeface="Times New Roman"/>
                        </a:rPr>
                        <a:t>İ</a:t>
                      </a:r>
                      <a:r>
                        <a:rPr lang="tr-TR" sz="900" smtClean="0">
                          <a:solidFill>
                            <a:srgbClr val="000000"/>
                          </a:solidFill>
                          <a:latin typeface="Comic Sans MS" pitchFamily="66" charset="0"/>
                          <a:ea typeface="Times New Roman"/>
                          <a:cs typeface="Times New Roman"/>
                        </a:rPr>
                        <a:t>ngilizce</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a:solidFill>
                            <a:srgbClr val="000000"/>
                          </a:solidFill>
                          <a:latin typeface="Comic Sans MS" pitchFamily="66" charset="0"/>
                          <a:ea typeface="Times New Roman"/>
                          <a:cs typeface="Times New Roman"/>
                        </a:rPr>
                        <a:t>2</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a:solidFill>
                            <a:srgbClr val="000000"/>
                          </a:solidFill>
                          <a:latin typeface="Comic Sans MS"/>
                          <a:ea typeface="Times New Roman"/>
                          <a:cs typeface="Times New Roman"/>
                        </a:rPr>
                        <a:t>Coğrafya</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a:solidFill>
                            <a:srgbClr val="000000"/>
                          </a:solidFill>
                          <a:latin typeface="Comic Sans MS"/>
                          <a:ea typeface="Times New Roman"/>
                          <a:cs typeface="Times New Roman"/>
                        </a:rPr>
                        <a:t>1</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vMerge="1">
                  <a:txBody>
                    <a:bodyPr/>
                    <a:lstStyle/>
                    <a:p>
                      <a:endParaRPr lang="tr-TR"/>
                    </a:p>
                  </a:txBody>
                  <a:tcPr/>
                </a:tc>
              </a:tr>
              <a:tr h="288032">
                <a:tc>
                  <a:txBody>
                    <a:bodyPr/>
                    <a:lstStyle/>
                    <a:p>
                      <a:pPr marL="119380">
                        <a:lnSpc>
                          <a:spcPct val="150000"/>
                        </a:lnSpc>
                        <a:spcAft>
                          <a:spcPts val="0"/>
                        </a:spcAft>
                      </a:pP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smtClean="0">
                          <a:solidFill>
                            <a:srgbClr val="000000"/>
                          </a:solidFill>
                          <a:latin typeface="Comic Sans MS" pitchFamily="66" charset="0"/>
                          <a:ea typeface="Times New Roman"/>
                          <a:cs typeface="Times New Roman"/>
                        </a:rPr>
                        <a:t>Din</a:t>
                      </a:r>
                      <a:r>
                        <a:rPr lang="tr-TR" sz="900" baseline="0" dirty="0" smtClean="0">
                          <a:solidFill>
                            <a:srgbClr val="000000"/>
                          </a:solidFill>
                          <a:latin typeface="Comic Sans MS" pitchFamily="66" charset="0"/>
                          <a:ea typeface="Times New Roman"/>
                          <a:cs typeface="Times New Roman"/>
                        </a:rPr>
                        <a:t> Kültürü</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smtClean="0">
                          <a:solidFill>
                            <a:srgbClr val="000000"/>
                          </a:solidFill>
                          <a:latin typeface="Comic Sans MS" pitchFamily="66" charset="0"/>
                          <a:ea typeface="Times New Roman"/>
                          <a:cs typeface="Times New Roman"/>
                        </a:rPr>
                        <a:t>1</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smtClean="0">
                          <a:solidFill>
                            <a:srgbClr val="000000"/>
                          </a:solidFill>
                          <a:latin typeface="Calibri"/>
                          <a:ea typeface="Times New Roman"/>
                          <a:cs typeface="Times New Roman"/>
                        </a:rPr>
                        <a:t>Fen Bilgisi</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smtClean="0">
                          <a:solidFill>
                            <a:srgbClr val="000000"/>
                          </a:solidFill>
                          <a:latin typeface="Calibri"/>
                          <a:ea typeface="Times New Roman"/>
                          <a:cs typeface="Times New Roman"/>
                        </a:rPr>
                        <a:t>1</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gn="ctr">
                        <a:lnSpc>
                          <a:spcPct val="150000"/>
                        </a:lnSpc>
                        <a:spcAft>
                          <a:spcPts val="0"/>
                        </a:spcAft>
                      </a:pP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288032">
                <a:tc>
                  <a:txBody>
                    <a:bodyPr/>
                    <a:lstStyle/>
                    <a:p>
                      <a:pPr marL="119380">
                        <a:lnSpc>
                          <a:spcPct val="150000"/>
                        </a:lnSpc>
                        <a:spcAft>
                          <a:spcPts val="0"/>
                        </a:spcAft>
                      </a:pP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smtClean="0">
                          <a:solidFill>
                            <a:srgbClr val="000000"/>
                          </a:solidFill>
                          <a:latin typeface="Comic Sans MS" pitchFamily="66" charset="0"/>
                          <a:ea typeface="Times New Roman"/>
                          <a:cs typeface="Times New Roman"/>
                        </a:rPr>
                        <a:t>Beden</a:t>
                      </a:r>
                      <a:r>
                        <a:rPr lang="tr-TR" sz="900" baseline="0" dirty="0" smtClean="0">
                          <a:solidFill>
                            <a:srgbClr val="000000"/>
                          </a:solidFill>
                          <a:latin typeface="Comic Sans MS" pitchFamily="66" charset="0"/>
                          <a:ea typeface="Times New Roman"/>
                          <a:cs typeface="Times New Roman"/>
                        </a:rPr>
                        <a:t> Eğitimi</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r>
                        <a:rPr lang="tr-TR" sz="900" dirty="0" smtClean="0">
                          <a:solidFill>
                            <a:srgbClr val="000000"/>
                          </a:solidFill>
                          <a:latin typeface="Comic Sans MS" pitchFamily="66" charset="0"/>
                          <a:ea typeface="Times New Roman"/>
                          <a:cs typeface="Times New Roman"/>
                        </a:rPr>
                        <a:t>1</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nSpc>
                          <a:spcPct val="150000"/>
                        </a:lnSpc>
                        <a:spcAft>
                          <a:spcPts val="0"/>
                        </a:spcAft>
                      </a:pP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a:txBody>
                    <a:bodyPr/>
                    <a:lstStyle/>
                    <a:p>
                      <a:pPr algn="ctr">
                        <a:lnSpc>
                          <a:spcPct val="150000"/>
                        </a:lnSpc>
                        <a:spcAft>
                          <a:spcPts val="0"/>
                        </a:spcAft>
                      </a:pP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302887">
                <a:tc>
                  <a:txBody>
                    <a:bodyPr/>
                    <a:lstStyle/>
                    <a:p>
                      <a:pPr marL="119380">
                        <a:lnSpc>
                          <a:spcPct val="150000"/>
                        </a:lnSpc>
                        <a:spcAft>
                          <a:spcPts val="0"/>
                        </a:spcAft>
                      </a:pPr>
                      <a:r>
                        <a:rPr lang="tr-TR" sz="900" b="1">
                          <a:solidFill>
                            <a:srgbClr val="000000"/>
                          </a:solidFill>
                          <a:latin typeface="Comic Sans MS"/>
                          <a:ea typeface="Times New Roman"/>
                          <a:cs typeface="Times New Roman"/>
                        </a:rPr>
                        <a:t>c)</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pitchFamily="66" charset="0"/>
                          <a:ea typeface="Times New Roman"/>
                          <a:cs typeface="Times New Roman"/>
                        </a:rPr>
                        <a:t>Dışarıdan görevli Meslek Dersleri Öğretmen Sayısı</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320040" algn="ctr">
                        <a:lnSpc>
                          <a:spcPct val="150000"/>
                        </a:lnSpc>
                        <a:spcAft>
                          <a:spcPts val="0"/>
                        </a:spcAft>
                      </a:pPr>
                      <a:r>
                        <a:rPr lang="tr-TR" sz="900" dirty="0">
                          <a:solidFill>
                            <a:srgbClr val="000000"/>
                          </a:solidFill>
                          <a:latin typeface="Comic Sans MS"/>
                          <a:ea typeface="Times New Roman"/>
                          <a:cs typeface="Times New Roman"/>
                        </a:rPr>
                        <a:t>        0</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177009">
                <a:tc>
                  <a:txBody>
                    <a:bodyPr/>
                    <a:lstStyle/>
                    <a:p>
                      <a:pPr marL="119380">
                        <a:lnSpc>
                          <a:spcPct val="150000"/>
                        </a:lnSpc>
                        <a:spcAft>
                          <a:spcPts val="0"/>
                        </a:spcAft>
                      </a:pPr>
                      <a:r>
                        <a:rPr lang="tr-TR" sz="900" b="1">
                          <a:solidFill>
                            <a:srgbClr val="000000"/>
                          </a:solidFill>
                          <a:latin typeface="Comic Sans MS"/>
                          <a:ea typeface="Times New Roman"/>
                          <a:cs typeface="Times New Roman"/>
                        </a:rPr>
                        <a:t>ç)</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pitchFamily="66" charset="0"/>
                          <a:ea typeface="Times New Roman"/>
                          <a:cs typeface="Times New Roman"/>
                        </a:rPr>
                        <a:t>Rehber Öğretmen</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50000"/>
                        </a:lnSpc>
                        <a:spcAft>
                          <a:spcPts val="0"/>
                        </a:spcAft>
                      </a:pPr>
                      <a:r>
                        <a:rPr lang="tr-TR" sz="900" dirty="0">
                          <a:solidFill>
                            <a:srgbClr val="000000"/>
                          </a:solidFill>
                          <a:latin typeface="Comic Sans MS"/>
                          <a:ea typeface="Times New Roman"/>
                          <a:cs typeface="Times New Roman"/>
                        </a:rPr>
                        <a:t>                0</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278720">
                <a:tc>
                  <a:txBody>
                    <a:bodyPr/>
                    <a:lstStyle/>
                    <a:p>
                      <a:pPr marL="119380">
                        <a:lnSpc>
                          <a:spcPct val="150000"/>
                        </a:lnSpc>
                        <a:spcAft>
                          <a:spcPts val="0"/>
                        </a:spcAft>
                      </a:pPr>
                      <a:r>
                        <a:rPr lang="tr-TR" sz="900" b="1">
                          <a:solidFill>
                            <a:srgbClr val="000000"/>
                          </a:solidFill>
                          <a:latin typeface="Comic Sans MS"/>
                          <a:ea typeface="Times New Roman"/>
                          <a:cs typeface="Times New Roman"/>
                        </a:rPr>
                        <a:t>d)</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pitchFamily="66" charset="0"/>
                          <a:ea typeface="Times New Roman"/>
                          <a:cs typeface="Times New Roman"/>
                        </a:rPr>
                        <a:t>Dışarıdan Gelen Genel Kültür Dersleri Öğretmen Sayısı</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50000"/>
                        </a:lnSpc>
                        <a:spcAft>
                          <a:spcPts val="0"/>
                        </a:spcAft>
                      </a:pPr>
                      <a:r>
                        <a:rPr lang="tr-TR" sz="900">
                          <a:solidFill>
                            <a:srgbClr val="000000"/>
                          </a:solidFill>
                          <a:latin typeface="Comic Sans MS"/>
                          <a:ea typeface="Times New Roman"/>
                          <a:cs typeface="Times New Roman"/>
                        </a:rPr>
                        <a:t>                </a:t>
                      </a:r>
                      <a:r>
                        <a:rPr lang="tr-TR" sz="900" smtClean="0">
                          <a:solidFill>
                            <a:srgbClr val="000000"/>
                          </a:solidFill>
                          <a:latin typeface="Comic Sans MS"/>
                          <a:ea typeface="Times New Roman"/>
                          <a:cs typeface="Times New Roman"/>
                        </a:rPr>
                        <a:t>11</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177009">
                <a:tc>
                  <a:txBody>
                    <a:bodyPr/>
                    <a:lstStyle/>
                    <a:p>
                      <a:pPr marL="119380">
                        <a:lnSpc>
                          <a:spcPct val="150000"/>
                        </a:lnSpc>
                        <a:spcAft>
                          <a:spcPts val="0"/>
                        </a:spcAft>
                      </a:pPr>
                      <a:r>
                        <a:rPr lang="tr-TR" sz="900" b="1">
                          <a:solidFill>
                            <a:srgbClr val="000000"/>
                          </a:solidFill>
                          <a:latin typeface="Comic Sans MS"/>
                          <a:ea typeface="Times New Roman"/>
                          <a:cs typeface="Times New Roman"/>
                        </a:rPr>
                        <a:t>e)</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pitchFamily="66" charset="0"/>
                          <a:ea typeface="Times New Roman"/>
                          <a:cs typeface="Times New Roman"/>
                        </a:rPr>
                        <a:t>Ücretli Öğretmen Sayısı</a:t>
                      </a:r>
                      <a:endParaRPr lang="tr-TR" sz="900" dirty="0">
                        <a:solidFill>
                          <a:srgbClr val="000000"/>
                        </a:solidFill>
                        <a:latin typeface="Comic Sans MS" pitchFamily="66" charset="0"/>
                        <a:ea typeface="Times New Roman"/>
                        <a:cs typeface="Times New Roman"/>
                      </a:endParaRPr>
                    </a:p>
                  </a:txBody>
                  <a:tcPr marL="27906" marR="27906" marT="0" marB="0">
                    <a:lnL>
                      <a:noFill/>
                    </a:lnL>
                    <a:lnR>
                      <a:noFill/>
                    </a:lnR>
                    <a:lnT>
                      <a:noFill/>
                    </a:lnT>
                    <a:lnB>
                      <a:noFill/>
                    </a:lnB>
                    <a:solidFill>
                      <a:srgbClr val="E6EED5"/>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320040" algn="ctr">
                        <a:lnSpc>
                          <a:spcPct val="150000"/>
                        </a:lnSpc>
                        <a:spcAft>
                          <a:spcPts val="0"/>
                        </a:spcAft>
                      </a:pPr>
                      <a:r>
                        <a:rPr lang="tr-TR" sz="900" dirty="0">
                          <a:solidFill>
                            <a:srgbClr val="000000"/>
                          </a:solidFill>
                          <a:latin typeface="Comic Sans MS"/>
                          <a:ea typeface="Times New Roman"/>
                          <a:cs typeface="Times New Roman"/>
                        </a:rPr>
                        <a:t>      </a:t>
                      </a:r>
                      <a:r>
                        <a:rPr lang="tr-TR" sz="900" dirty="0" smtClean="0">
                          <a:solidFill>
                            <a:srgbClr val="000000"/>
                          </a:solidFill>
                          <a:latin typeface="Comic Sans MS"/>
                          <a:ea typeface="Times New Roman"/>
                          <a:cs typeface="Times New Roman"/>
                        </a:rPr>
                        <a:t>1</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177009">
                <a:tc>
                  <a:txBody>
                    <a:bodyPr/>
                    <a:lstStyle/>
                    <a:p>
                      <a:pPr marL="119380">
                        <a:lnSpc>
                          <a:spcPct val="150000"/>
                        </a:lnSpc>
                        <a:spcAft>
                          <a:spcPts val="0"/>
                        </a:spcAft>
                      </a:pPr>
                      <a:r>
                        <a:rPr lang="tr-TR" sz="900" b="1">
                          <a:solidFill>
                            <a:srgbClr val="000000"/>
                          </a:solidFill>
                          <a:latin typeface="Comic Sans MS"/>
                          <a:ea typeface="Times New Roman"/>
                          <a:cs typeface="Times New Roman"/>
                        </a:rPr>
                        <a:t>f)</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a:ea typeface="Times New Roman"/>
                          <a:cs typeface="Times New Roman"/>
                        </a:rPr>
                        <a:t>Kadrolu Yardımcı Hizmetli Sayısı</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50000"/>
                        </a:lnSpc>
                        <a:spcAft>
                          <a:spcPts val="0"/>
                        </a:spcAft>
                      </a:pPr>
                      <a:r>
                        <a:rPr lang="tr-TR" sz="900" dirty="0">
                          <a:solidFill>
                            <a:srgbClr val="000000"/>
                          </a:solidFill>
                          <a:latin typeface="Comic Sans MS"/>
                          <a:ea typeface="Times New Roman"/>
                          <a:cs typeface="Times New Roman"/>
                        </a:rPr>
                        <a:t>                1</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177009">
                <a:tc>
                  <a:txBody>
                    <a:bodyPr/>
                    <a:lstStyle/>
                    <a:p>
                      <a:pPr marL="119380">
                        <a:lnSpc>
                          <a:spcPct val="150000"/>
                        </a:lnSpc>
                        <a:spcAft>
                          <a:spcPts val="0"/>
                        </a:spcAft>
                      </a:pPr>
                      <a:r>
                        <a:rPr lang="tr-TR" sz="900" b="1">
                          <a:solidFill>
                            <a:srgbClr val="000000"/>
                          </a:solidFill>
                          <a:latin typeface="Comic Sans MS"/>
                          <a:ea typeface="Times New Roman"/>
                          <a:cs typeface="Times New Roman"/>
                        </a:rPr>
                        <a:t>g)</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err="1" smtClean="0">
                          <a:solidFill>
                            <a:srgbClr val="000000"/>
                          </a:solidFill>
                          <a:latin typeface="Comic Sans MS"/>
                          <a:ea typeface="Times New Roman"/>
                          <a:cs typeface="Times New Roman"/>
                        </a:rPr>
                        <a:t>Geçiçi</a:t>
                      </a:r>
                      <a:r>
                        <a:rPr lang="tr-TR" sz="900" b="1" baseline="0" dirty="0" smtClean="0">
                          <a:solidFill>
                            <a:srgbClr val="000000"/>
                          </a:solidFill>
                          <a:latin typeface="Comic Sans MS"/>
                          <a:ea typeface="Times New Roman"/>
                          <a:cs typeface="Times New Roman"/>
                        </a:rPr>
                        <a:t> işçi sayısı</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320040" algn="ctr">
                        <a:lnSpc>
                          <a:spcPct val="150000"/>
                        </a:lnSpc>
                        <a:spcAft>
                          <a:spcPts val="0"/>
                        </a:spcAft>
                      </a:pPr>
                      <a:r>
                        <a:rPr lang="tr-TR" sz="900" dirty="0">
                          <a:solidFill>
                            <a:srgbClr val="000000"/>
                          </a:solidFill>
                          <a:latin typeface="Comic Sans MS"/>
                          <a:ea typeface="Times New Roman"/>
                          <a:cs typeface="Times New Roman"/>
                        </a:rPr>
                        <a:t>        </a:t>
                      </a:r>
                      <a:r>
                        <a:rPr lang="tr-TR" sz="900" dirty="0" smtClean="0">
                          <a:solidFill>
                            <a:srgbClr val="000000"/>
                          </a:solidFill>
                          <a:latin typeface="Comic Sans MS"/>
                          <a:ea typeface="Times New Roman"/>
                          <a:cs typeface="Times New Roman"/>
                        </a:rPr>
                        <a:t>4</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177009">
                <a:tc>
                  <a:txBody>
                    <a:bodyPr/>
                    <a:lstStyle/>
                    <a:p>
                      <a:pPr marL="119380">
                        <a:lnSpc>
                          <a:spcPct val="150000"/>
                        </a:lnSpc>
                        <a:spcAft>
                          <a:spcPts val="0"/>
                        </a:spcAft>
                      </a:pPr>
                      <a:r>
                        <a:rPr lang="tr-TR" sz="900" b="1">
                          <a:solidFill>
                            <a:srgbClr val="000000"/>
                          </a:solidFill>
                          <a:latin typeface="Comic Sans MS"/>
                          <a:ea typeface="Times New Roman"/>
                          <a:cs typeface="Times New Roman"/>
                        </a:rPr>
                        <a:t>h)</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a:ea typeface="Times New Roman"/>
                          <a:cs typeface="Times New Roman"/>
                        </a:rPr>
                        <a:t>Memur</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320040" algn="ctr">
                        <a:lnSpc>
                          <a:spcPct val="150000"/>
                        </a:lnSpc>
                        <a:spcAft>
                          <a:spcPts val="0"/>
                        </a:spcAft>
                      </a:pPr>
                      <a:r>
                        <a:rPr lang="tr-TR" sz="900" dirty="0">
                          <a:solidFill>
                            <a:srgbClr val="000000"/>
                          </a:solidFill>
                          <a:latin typeface="Comic Sans MS"/>
                          <a:ea typeface="Times New Roman"/>
                          <a:cs typeface="Times New Roman"/>
                        </a:rPr>
                        <a:t>        </a:t>
                      </a:r>
                      <a:r>
                        <a:rPr lang="tr-TR" sz="900" dirty="0" smtClean="0">
                          <a:solidFill>
                            <a:srgbClr val="000000"/>
                          </a:solidFill>
                          <a:latin typeface="Comic Sans MS"/>
                          <a:ea typeface="Times New Roman"/>
                          <a:cs typeface="Times New Roman"/>
                        </a:rPr>
                        <a:t>0</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177009">
                <a:tc>
                  <a:txBody>
                    <a:bodyPr/>
                    <a:lstStyle/>
                    <a:p>
                      <a:pPr marL="119380">
                        <a:lnSpc>
                          <a:spcPct val="150000"/>
                        </a:lnSpc>
                        <a:spcAft>
                          <a:spcPts val="0"/>
                        </a:spcAft>
                      </a:pPr>
                      <a:r>
                        <a:rPr lang="tr-TR" sz="900" b="1">
                          <a:solidFill>
                            <a:srgbClr val="000000"/>
                          </a:solidFill>
                          <a:latin typeface="Comic Sans MS"/>
                          <a:ea typeface="Times New Roman"/>
                          <a:cs typeface="Times New Roman"/>
                        </a:rPr>
                        <a:t>ı)</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a:ea typeface="Times New Roman"/>
                          <a:cs typeface="Times New Roman"/>
                        </a:rPr>
                        <a:t>DPY Öğrenci Kontenjan ve Sayısı</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320040" algn="ctr">
                        <a:lnSpc>
                          <a:spcPct val="150000"/>
                        </a:lnSpc>
                        <a:spcAft>
                          <a:spcPts val="0"/>
                        </a:spcAft>
                      </a:pPr>
                      <a:r>
                        <a:rPr lang="tr-TR" sz="900" dirty="0">
                          <a:solidFill>
                            <a:srgbClr val="000000"/>
                          </a:solidFill>
                          <a:latin typeface="Comic Sans MS"/>
                          <a:ea typeface="Times New Roman"/>
                          <a:cs typeface="Times New Roman"/>
                        </a:rPr>
                        <a:t>       </a:t>
                      </a:r>
                      <a:r>
                        <a:rPr lang="tr-TR" sz="900" dirty="0" smtClean="0">
                          <a:solidFill>
                            <a:srgbClr val="000000"/>
                          </a:solidFill>
                          <a:latin typeface="Comic Sans MS"/>
                          <a:ea typeface="Times New Roman"/>
                          <a:cs typeface="Times New Roman"/>
                        </a:rPr>
                        <a:t>95(95)</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277899">
                <a:tc>
                  <a:txBody>
                    <a:bodyPr/>
                    <a:lstStyle/>
                    <a:p>
                      <a:pPr marL="119380">
                        <a:lnSpc>
                          <a:spcPct val="150000"/>
                        </a:lnSpc>
                        <a:spcAft>
                          <a:spcPts val="0"/>
                        </a:spcAft>
                      </a:pPr>
                      <a:r>
                        <a:rPr lang="tr-TR" sz="900" b="1">
                          <a:solidFill>
                            <a:srgbClr val="000000"/>
                          </a:solidFill>
                          <a:latin typeface="Comic Sans MS"/>
                          <a:ea typeface="Times New Roman"/>
                          <a:cs typeface="Times New Roman"/>
                        </a:rPr>
                        <a:t>i)</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a:ea typeface="Times New Roman"/>
                          <a:cs typeface="Times New Roman"/>
                        </a:rPr>
                        <a:t>Yeni Kayıt Olan Öğrenci Sayısı	</a:t>
                      </a:r>
                      <a:r>
                        <a:rPr lang="tr-TR" sz="900" dirty="0">
                          <a:solidFill>
                            <a:srgbClr val="000000"/>
                          </a:solidFill>
                          <a:latin typeface="Comic Sans MS"/>
                          <a:ea typeface="Times New Roman"/>
                          <a:cs typeface="Times New Roman"/>
                        </a:rPr>
                        <a:t> (</a:t>
                      </a:r>
                      <a:r>
                        <a:rPr lang="tr-TR" sz="900" dirty="0" smtClean="0">
                          <a:solidFill>
                            <a:srgbClr val="000000"/>
                          </a:solidFill>
                          <a:latin typeface="Comic Sans MS"/>
                          <a:ea typeface="Times New Roman"/>
                          <a:cs typeface="Times New Roman"/>
                        </a:rPr>
                        <a:t>2019/2020)</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50000"/>
                        </a:lnSpc>
                        <a:spcAft>
                          <a:spcPts val="0"/>
                        </a:spcAft>
                      </a:pPr>
                      <a:r>
                        <a:rPr lang="tr-TR" sz="900" dirty="0">
                          <a:solidFill>
                            <a:srgbClr val="000000"/>
                          </a:solidFill>
                          <a:latin typeface="Comic Sans MS"/>
                          <a:ea typeface="Times New Roman"/>
                          <a:cs typeface="Times New Roman"/>
                        </a:rPr>
                        <a:t>               </a:t>
                      </a:r>
                      <a:r>
                        <a:rPr lang="tr-TR" sz="900" dirty="0" smtClean="0">
                          <a:solidFill>
                            <a:srgbClr val="000000"/>
                          </a:solidFill>
                          <a:latin typeface="Comic Sans MS"/>
                          <a:ea typeface="Times New Roman"/>
                          <a:cs typeface="Times New Roman"/>
                        </a:rPr>
                        <a:t>4+67</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r h="374753">
                <a:tc>
                  <a:txBody>
                    <a:bodyPr/>
                    <a:lstStyle/>
                    <a:p>
                      <a:pPr marL="119380">
                        <a:lnSpc>
                          <a:spcPct val="150000"/>
                        </a:lnSpc>
                        <a:spcAft>
                          <a:spcPts val="0"/>
                        </a:spcAft>
                      </a:pPr>
                      <a:r>
                        <a:rPr lang="tr-TR" sz="900" b="1">
                          <a:solidFill>
                            <a:srgbClr val="000000"/>
                          </a:solidFill>
                          <a:latin typeface="Comic Sans MS"/>
                          <a:ea typeface="Times New Roman"/>
                          <a:cs typeface="Times New Roman"/>
                        </a:rPr>
                        <a:t>j)</a:t>
                      </a:r>
                      <a:endParaRPr lang="tr-TR" sz="90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gridSpan="4">
                  <a:txBody>
                    <a:bodyPr/>
                    <a:lstStyle/>
                    <a:p>
                      <a:pPr>
                        <a:lnSpc>
                          <a:spcPct val="150000"/>
                        </a:lnSpc>
                        <a:spcAft>
                          <a:spcPts val="0"/>
                        </a:spcAft>
                      </a:pPr>
                      <a:r>
                        <a:rPr lang="tr-TR" sz="900" b="1" dirty="0">
                          <a:solidFill>
                            <a:srgbClr val="000000"/>
                          </a:solidFill>
                          <a:latin typeface="Comic Sans MS"/>
                          <a:ea typeface="Times New Roman"/>
                          <a:cs typeface="Times New Roman"/>
                        </a:rPr>
                        <a:t>Toplam Öğrenci Sayısı</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50000"/>
                        </a:lnSpc>
                        <a:spcAft>
                          <a:spcPts val="0"/>
                        </a:spcAft>
                      </a:pPr>
                      <a:r>
                        <a:rPr lang="tr-TR" sz="900" dirty="0">
                          <a:solidFill>
                            <a:srgbClr val="000000"/>
                          </a:solidFill>
                          <a:latin typeface="Comic Sans MS"/>
                          <a:ea typeface="Times New Roman"/>
                          <a:cs typeface="Times New Roman"/>
                        </a:rPr>
                        <a:t>              </a:t>
                      </a:r>
                      <a:r>
                        <a:rPr lang="tr-TR" sz="900" dirty="0" smtClean="0">
                          <a:solidFill>
                            <a:srgbClr val="000000"/>
                          </a:solidFill>
                          <a:latin typeface="Comic Sans MS"/>
                          <a:ea typeface="Times New Roman"/>
                          <a:cs typeface="Times New Roman"/>
                        </a:rPr>
                        <a:t>196</a:t>
                      </a:r>
                      <a:endParaRPr lang="tr-TR" sz="900" dirty="0">
                        <a:solidFill>
                          <a:srgbClr val="000000"/>
                        </a:solidFill>
                        <a:latin typeface="Calibri"/>
                        <a:ea typeface="Times New Roman"/>
                        <a:cs typeface="Times New Roman"/>
                      </a:endParaRPr>
                    </a:p>
                    <a:p>
                      <a:pPr algn="ctr">
                        <a:lnSpc>
                          <a:spcPct val="150000"/>
                        </a:lnSpc>
                        <a:spcAft>
                          <a:spcPts val="0"/>
                        </a:spcAft>
                      </a:pPr>
                      <a:r>
                        <a:rPr lang="tr-TR" sz="900" dirty="0">
                          <a:solidFill>
                            <a:srgbClr val="000000"/>
                          </a:solidFill>
                          <a:latin typeface="Comic Sans MS"/>
                          <a:ea typeface="Times New Roman"/>
                          <a:cs typeface="Times New Roman"/>
                        </a:rPr>
                        <a:t>(Kız: </a:t>
                      </a:r>
                      <a:r>
                        <a:rPr lang="tr-TR" sz="900" dirty="0" smtClean="0">
                          <a:solidFill>
                            <a:srgbClr val="000000"/>
                          </a:solidFill>
                          <a:latin typeface="Comic Sans MS"/>
                          <a:ea typeface="Times New Roman"/>
                          <a:cs typeface="Times New Roman"/>
                        </a:rPr>
                        <a:t>41, </a:t>
                      </a:r>
                      <a:r>
                        <a:rPr lang="tr-TR" sz="900" dirty="0">
                          <a:solidFill>
                            <a:srgbClr val="000000"/>
                          </a:solidFill>
                          <a:latin typeface="Comic Sans MS"/>
                          <a:ea typeface="Times New Roman"/>
                          <a:cs typeface="Times New Roman"/>
                        </a:rPr>
                        <a:t>Erkek: </a:t>
                      </a:r>
                      <a:r>
                        <a:rPr lang="tr-TR" sz="900" dirty="0" smtClean="0">
                          <a:solidFill>
                            <a:srgbClr val="000000"/>
                          </a:solidFill>
                          <a:latin typeface="Comic Sans MS"/>
                          <a:ea typeface="Times New Roman"/>
                          <a:cs typeface="Times New Roman"/>
                        </a:rPr>
                        <a:t>155)</a:t>
                      </a:r>
                      <a:endParaRPr lang="tr-TR" sz="900" dirty="0">
                        <a:solidFill>
                          <a:srgbClr val="000000"/>
                        </a:solidFill>
                        <a:latin typeface="Calibri"/>
                        <a:ea typeface="Times New Roman"/>
                        <a:cs typeface="Times New Roman"/>
                      </a:endParaRPr>
                    </a:p>
                  </a:txBody>
                  <a:tcPr marL="27906" marR="27906" marT="0" marB="0">
                    <a:lnL>
                      <a:noFill/>
                    </a:lnL>
                    <a:lnR>
                      <a:noFill/>
                    </a:lnR>
                    <a:lnT>
                      <a:noFill/>
                    </a:lnT>
                    <a:lnB>
                      <a:noFill/>
                    </a:lnB>
                    <a:solidFill>
                      <a:srgbClr val="E6EED5"/>
                    </a:solidFill>
                  </a:tcPr>
                </a:tc>
              </a:tr>
            </a:tbl>
          </a:graphicData>
        </a:graphic>
      </p:graphicFrame>
      <p:sp>
        <p:nvSpPr>
          <p:cNvPr id="358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51075" algn="l"/>
              </a:tabLst>
            </a:pPr>
            <a:r>
              <a:rPr kumimoji="0" lang="tr-TR" sz="1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PERSONEL VE </a:t>
            </a:r>
            <a:r>
              <a:rPr kumimoji="0" lang="tr-TR"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ĞRENCİ DURUMU</a:t>
            </a:r>
            <a:endParaRPr kumimoji="0" lang="tr-T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 xmlns:p14="http://schemas.microsoft.com/office/powerpoint/2010/main" val="87267525"/>
              </p:ext>
            </p:extLst>
          </p:nvPr>
        </p:nvGraphicFramePr>
        <p:xfrm>
          <a:off x="323528" y="476671"/>
          <a:ext cx="8352928" cy="5832648"/>
        </p:xfrm>
        <a:graphic>
          <a:graphicData uri="http://schemas.openxmlformats.org/drawingml/2006/table">
            <a:tbl>
              <a:tblPr/>
              <a:tblGrid>
                <a:gridCol w="2088232"/>
                <a:gridCol w="2160898"/>
                <a:gridCol w="2015566"/>
                <a:gridCol w="2088232"/>
              </a:tblGrid>
              <a:tr h="264068">
                <a:tc>
                  <a:txBody>
                    <a:bodyPr/>
                    <a:lstStyle/>
                    <a:p>
                      <a:pPr algn="ctr">
                        <a:lnSpc>
                          <a:spcPct val="115000"/>
                        </a:lnSpc>
                        <a:spcAft>
                          <a:spcPts val="0"/>
                        </a:spcAft>
                      </a:pPr>
                      <a:r>
                        <a:rPr lang="tr-TR" sz="1400" b="1" dirty="0">
                          <a:latin typeface="Comic Sans MS" pitchFamily="66" charset="0"/>
                          <a:ea typeface="Times New Roman"/>
                          <a:cs typeface="Times New Roman"/>
                        </a:rPr>
                        <a:t>SINIFLAR</a:t>
                      </a: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ERKEK</a:t>
                      </a:r>
                      <a:endParaRPr lang="tr-TR" sz="1400" b="0" dirty="0">
                        <a:latin typeface="Comic Sans MS" pitchFamily="66" charset="0"/>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algn="ctr">
                        <a:lnSpc>
                          <a:spcPct val="115000"/>
                        </a:lnSpc>
                        <a:spcAft>
                          <a:spcPts val="0"/>
                        </a:spcAft>
                      </a:pPr>
                      <a:r>
                        <a:rPr lang="tr-TR" sz="1400" b="0">
                          <a:latin typeface="Comic Sans MS" pitchFamily="66" charset="0"/>
                          <a:ea typeface="Times New Roman"/>
                          <a:cs typeface="Times New Roman"/>
                        </a:rPr>
                        <a:t>KIZ</a:t>
                      </a: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algn="ctr">
                        <a:lnSpc>
                          <a:spcPct val="115000"/>
                        </a:lnSpc>
                        <a:spcAft>
                          <a:spcPts val="0"/>
                        </a:spcAft>
                      </a:pPr>
                      <a:r>
                        <a:rPr lang="tr-TR" sz="1400" b="0">
                          <a:latin typeface="Comic Sans MS" pitchFamily="66" charset="0"/>
                          <a:ea typeface="Times New Roman"/>
                          <a:cs typeface="Times New Roman"/>
                        </a:rPr>
                        <a:t>TOPLAM</a:t>
                      </a: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r>
              <a:tr h="420037">
                <a:tc>
                  <a:txBody>
                    <a:bodyPr/>
                    <a:lstStyle/>
                    <a:p>
                      <a:pPr algn="ctr">
                        <a:lnSpc>
                          <a:spcPct val="115000"/>
                        </a:lnSpc>
                        <a:spcAft>
                          <a:spcPts val="0"/>
                        </a:spcAft>
                      </a:pPr>
                      <a:r>
                        <a:rPr lang="tr-TR" sz="1400" b="1" dirty="0">
                          <a:latin typeface="Comic Sans MS" pitchFamily="66" charset="0"/>
                          <a:ea typeface="Times New Roman"/>
                          <a:cs typeface="Times New Roman"/>
                        </a:rPr>
                        <a:t>5/A</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3</a:t>
                      </a:r>
                      <a:endParaRPr lang="tr-TR" sz="1400" b="0" dirty="0">
                        <a:latin typeface="Comic Sans MS" pitchFamily="66" charset="0"/>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a:t>
                      </a:r>
                      <a:endParaRPr lang="tr-TR" sz="1400" b="0" dirty="0">
                        <a:latin typeface="Comic Sans MS" pitchFamily="66" charset="0"/>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4</a:t>
                      </a:r>
                      <a:endParaRPr lang="tr-TR" sz="1400" b="0" dirty="0">
                        <a:latin typeface="Comic Sans MS" pitchFamily="66" charset="0"/>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6/A</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3</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3</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6</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7/A</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8</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9</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8/A</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6</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5</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11</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9/A</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8</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2</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10</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9/B SPOR</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18</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10</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28</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9/C SPOR</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29</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0</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29</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10/A</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13</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14</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10/B SPOR</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18</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9</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27</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10/C SPOR</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22</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0</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22</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solidFill>
                      <a:srgbClr val="D8D8D8"/>
                    </a:solidFill>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11/A</a:t>
                      </a:r>
                      <a:endParaRPr lang="tr-TR" sz="1400" b="1" dirty="0">
                        <a:latin typeface="Comic Sans MS" pitchFamily="66" charset="0"/>
                        <a:ea typeface="Times New Roman"/>
                        <a:cs typeface="Times New Roman"/>
                      </a:endParaRPr>
                    </a:p>
                  </a:txBody>
                  <a:tcPr marL="68580" marR="68580" marT="0" marB="0">
                    <a:lnL>
                      <a:noFill/>
                    </a:lnL>
                    <a:lnR>
                      <a:noFill/>
                    </a:lnR>
                    <a:lnT>
                      <a:noFill/>
                    </a:lnT>
                    <a:lnB>
                      <a:noFill/>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14</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5</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19</a:t>
                      </a:r>
                      <a:endParaRPr lang="tr-TR" sz="1400" b="0" dirty="0">
                        <a:latin typeface="Comic Sans MS" pitchFamily="66" charset="0"/>
                        <a:ea typeface="Times New Roman"/>
                        <a:cs typeface="Times New Roman"/>
                      </a:endParaRPr>
                    </a:p>
                  </a:txBody>
                  <a:tcPr marL="68580" marR="68580" marT="0" marB="0">
                    <a:lnL>
                      <a:noFill/>
                    </a:lnL>
                    <a:lnR>
                      <a:noFill/>
                    </a:lnR>
                    <a:lnT>
                      <a:noFill/>
                    </a:lnT>
                    <a:lnB>
                      <a:noFill/>
                    </a:lnB>
                  </a:tcPr>
                </a:tc>
              </a:tr>
              <a:tr h="420037">
                <a:tc>
                  <a:txBody>
                    <a:bodyPr/>
                    <a:lstStyle/>
                    <a:p>
                      <a:pPr algn="ctr">
                        <a:lnSpc>
                          <a:spcPct val="115000"/>
                        </a:lnSpc>
                        <a:spcAft>
                          <a:spcPts val="0"/>
                        </a:spcAft>
                      </a:pPr>
                      <a:r>
                        <a:rPr lang="tr-TR" sz="1400" b="1" dirty="0" smtClean="0">
                          <a:latin typeface="Comic Sans MS" pitchFamily="66" charset="0"/>
                          <a:ea typeface="Times New Roman"/>
                          <a:cs typeface="Times New Roman"/>
                        </a:rPr>
                        <a:t>12/A</a:t>
                      </a:r>
                      <a:endParaRPr lang="tr-TR" sz="1400" b="1" dirty="0">
                        <a:latin typeface="Comic Sans MS" pitchFamily="66" charset="0"/>
                        <a:ea typeface="Times New Roman"/>
                        <a:cs typeface="Times New Roman"/>
                      </a:endParaRPr>
                    </a:p>
                  </a:txBody>
                  <a:tcPr marL="68580" marR="68580" marT="0" marB="0">
                    <a:lnL>
                      <a:noFill/>
                    </a:lnL>
                    <a:lnR>
                      <a:noFill/>
                    </a:lnR>
                    <a:lnT>
                      <a:noFill/>
                    </a:lnT>
                    <a:lnB w="28575" cap="flat" cmpd="sng" algn="ctr">
                      <a:noFill/>
                      <a:prstDash val="solid"/>
                      <a:round/>
                      <a:headEnd type="none" w="med" len="med"/>
                      <a:tailEnd type="none" w="med" len="med"/>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13</a:t>
                      </a:r>
                      <a:endParaRPr lang="tr-TR" sz="1400" b="0" dirty="0">
                        <a:latin typeface="Comic Sans MS" pitchFamily="66" charset="0"/>
                        <a:ea typeface="Times New Roman"/>
                        <a:cs typeface="Times New Roman"/>
                      </a:endParaRPr>
                    </a:p>
                  </a:txBody>
                  <a:tcPr marL="68580" marR="68580" marT="0" marB="0">
                    <a:lnL>
                      <a:noFill/>
                    </a:lnL>
                    <a:lnR>
                      <a:noFill/>
                    </a:lnR>
                    <a:lnT>
                      <a:noFill/>
                    </a:lnT>
                    <a:lnB w="28575" cap="flat" cmpd="sng" algn="ctr">
                      <a:noFill/>
                      <a:prstDash val="solid"/>
                      <a:round/>
                      <a:headEnd type="none" w="med" len="med"/>
                      <a:tailEnd type="none" w="med" len="med"/>
                    </a:lnB>
                    <a:no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4</a:t>
                      </a:r>
                      <a:endParaRPr lang="tr-TR" sz="1400" b="0" dirty="0">
                        <a:latin typeface="Comic Sans MS" pitchFamily="66" charset="0"/>
                        <a:ea typeface="Times New Roman"/>
                        <a:cs typeface="Times New Roman"/>
                      </a:endParaRPr>
                    </a:p>
                  </a:txBody>
                  <a:tcPr marL="68580" marR="68580" marT="0" marB="0">
                    <a:lnL>
                      <a:noFill/>
                    </a:lnL>
                    <a:lnR>
                      <a:noFill/>
                    </a:lnR>
                    <a:lnT>
                      <a:noFill/>
                    </a:lnT>
                    <a:lnB w="28575" cap="flat" cmpd="sng" algn="ctr">
                      <a:noFill/>
                      <a:prstDash val="solid"/>
                      <a:round/>
                      <a:headEnd type="none" w="med" len="med"/>
                      <a:tailEnd type="none" w="med" len="med"/>
                    </a:lnB>
                    <a:noFill/>
                  </a:tcPr>
                </a:tc>
                <a:tc>
                  <a:txBody>
                    <a:bodyPr/>
                    <a:lstStyle/>
                    <a:p>
                      <a:pPr algn="ctr">
                        <a:lnSpc>
                          <a:spcPct val="115000"/>
                        </a:lnSpc>
                        <a:spcAft>
                          <a:spcPts val="0"/>
                        </a:spcAft>
                      </a:pPr>
                      <a:r>
                        <a:rPr lang="tr-TR" sz="1400" b="0" smtClean="0">
                          <a:latin typeface="Comic Sans MS" pitchFamily="66" charset="0"/>
                          <a:ea typeface="Times New Roman"/>
                          <a:cs typeface="Times New Roman"/>
                        </a:rPr>
                        <a:t>17</a:t>
                      </a:r>
                      <a:endParaRPr lang="tr-TR" sz="1400" b="0" dirty="0">
                        <a:latin typeface="Comic Sans MS" pitchFamily="66" charset="0"/>
                        <a:ea typeface="Times New Roman"/>
                        <a:cs typeface="Times New Roman"/>
                      </a:endParaRPr>
                    </a:p>
                  </a:txBody>
                  <a:tcPr marL="68580" marR="68580" marT="0" marB="0">
                    <a:lnL>
                      <a:noFill/>
                    </a:lnL>
                    <a:lnR>
                      <a:noFill/>
                    </a:lnR>
                    <a:lnT>
                      <a:noFill/>
                    </a:lnT>
                    <a:lnB w="28575" cap="flat" cmpd="sng" algn="ctr">
                      <a:noFill/>
                      <a:prstDash val="solid"/>
                      <a:round/>
                      <a:headEnd type="none" w="med" len="med"/>
                      <a:tailEnd type="none" w="med" len="med"/>
                    </a:lnB>
                    <a:noFill/>
                  </a:tcPr>
                </a:tc>
              </a:tr>
              <a:tr h="528136">
                <a:tc>
                  <a:txBody>
                    <a:bodyPr/>
                    <a:lstStyle/>
                    <a:p>
                      <a:pPr algn="ctr">
                        <a:lnSpc>
                          <a:spcPct val="115000"/>
                        </a:lnSpc>
                        <a:spcAft>
                          <a:spcPts val="0"/>
                        </a:spcAft>
                      </a:pPr>
                      <a:r>
                        <a:rPr lang="tr-TR" sz="1400" b="1" dirty="0" smtClean="0">
                          <a:latin typeface="Comic Sans MS" pitchFamily="66" charset="0"/>
                          <a:ea typeface="Times New Roman"/>
                          <a:cs typeface="Times New Roman"/>
                        </a:rPr>
                        <a:t>TOPLAM</a:t>
                      </a:r>
                      <a:endParaRPr lang="tr-TR" sz="1400" b="1" dirty="0">
                        <a:latin typeface="Comic Sans MS" pitchFamily="66" charset="0"/>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BACC6"/>
                    </a:solid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155</a:t>
                      </a:r>
                      <a:endParaRPr lang="tr-TR" sz="1400" b="0" dirty="0">
                        <a:latin typeface="Comic Sans MS" pitchFamily="66" charset="0"/>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41</a:t>
                      </a:r>
                      <a:endParaRPr lang="tr-TR" sz="1400" b="0" dirty="0">
                        <a:latin typeface="Comic Sans MS" pitchFamily="66" charset="0"/>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400" b="0" dirty="0" smtClean="0">
                          <a:latin typeface="Comic Sans MS" pitchFamily="66" charset="0"/>
                          <a:ea typeface="Times New Roman"/>
                          <a:cs typeface="Times New Roman"/>
                        </a:rPr>
                        <a:t>196</a:t>
                      </a:r>
                      <a:endParaRPr lang="tr-TR" sz="1400" b="0" dirty="0" smtClean="0">
                        <a:latin typeface="Comic Sans MS" pitchFamily="66" charset="0"/>
                        <a:ea typeface="Times New Roman"/>
                        <a:cs typeface="Times New Roman"/>
                      </a:endParaRPr>
                    </a:p>
                    <a:p>
                      <a:pPr algn="ctr">
                        <a:lnSpc>
                          <a:spcPct val="115000"/>
                        </a:lnSpc>
                        <a:spcAft>
                          <a:spcPts val="0"/>
                        </a:spcAft>
                      </a:pPr>
                      <a:endParaRPr lang="tr-TR" sz="1400" b="0" dirty="0">
                        <a:latin typeface="Comic Sans MS" pitchFamily="66" charset="0"/>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noFill/>
                  </a:tcPr>
                </a:tc>
              </a:tr>
            </a:tbl>
          </a:graphicData>
        </a:graphic>
      </p:graphicFrame>
      <p:sp>
        <p:nvSpPr>
          <p:cNvPr id="3" name="2 Dikdörtgen"/>
          <p:cNvSpPr/>
          <p:nvPr/>
        </p:nvSpPr>
        <p:spPr>
          <a:xfrm>
            <a:off x="3419872" y="0"/>
            <a:ext cx="2569934" cy="369332"/>
          </a:xfrm>
          <a:prstGeom prst="rect">
            <a:avLst/>
          </a:prstGeom>
        </p:spPr>
        <p:txBody>
          <a:bodyPr wrap="none">
            <a:spAutoFit/>
          </a:bodyPr>
          <a:lstStyle/>
          <a:p>
            <a:pPr lvl="0" algn="ctr" fontAlgn="base">
              <a:spcBef>
                <a:spcPct val="0"/>
              </a:spcBef>
              <a:spcAft>
                <a:spcPct val="0"/>
              </a:spcAft>
              <a:tabLst>
                <a:tab pos="2251075" algn="l"/>
              </a:tabLst>
            </a:pPr>
            <a:r>
              <a:rPr lang="tr-TR" b="1" dirty="0" smtClean="0">
                <a:latin typeface="Comic Sans MS" pitchFamily="66" charset="0"/>
                <a:ea typeface="Times New Roman" pitchFamily="18" charset="0"/>
                <a:cs typeface="Times New Roman" pitchFamily="18" charset="0"/>
              </a:rPr>
              <a:t>SINIF MEVCUTLARI</a:t>
            </a:r>
            <a:endParaRPr lang="tr-TR" sz="2400" dirty="0" smtClean="0">
              <a:latin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890</TotalTime>
  <Words>981</Words>
  <Application>Microsoft Office PowerPoint</Application>
  <PresentationFormat>Ekran Gösterisi (4:3)</PresentationFormat>
  <Paragraphs>298</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Cumba</vt:lpstr>
      <vt:lpstr>ULUBEY ANADOLU İMAM HATİP LİSESİ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ULUBEY İMAM HATİP LİSESİ</dc:title>
  <dc:creator>ynsel</dc:creator>
  <cp:lastModifiedBy>asus</cp:lastModifiedBy>
  <cp:revision>159</cp:revision>
  <dcterms:created xsi:type="dcterms:W3CDTF">2013-03-20T12:39:07Z</dcterms:created>
  <dcterms:modified xsi:type="dcterms:W3CDTF">2019-09-17T11:05:10Z</dcterms:modified>
</cp:coreProperties>
</file>